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6" r:id="rId6"/>
    <p:sldId id="261" r:id="rId7"/>
    <p:sldId id="260" r:id="rId8"/>
    <p:sldId id="268" r:id="rId9"/>
    <p:sldId id="262" r:id="rId10"/>
    <p:sldId id="263" r:id="rId11"/>
    <p:sldId id="264" r:id="rId12"/>
    <p:sldId id="265" r:id="rId13"/>
    <p:sldId id="267" r:id="rId14"/>
    <p:sldId id="269" r:id="rId15"/>
    <p:sldId id="270" r:id="rId16"/>
    <p:sldId id="271" r:id="rId17"/>
    <p:sldId id="272"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F5374-AF42-41A3-8A9E-854E9B099D4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BE841DDB-7E3B-47C2-B510-1A2E8B21AC04}">
      <dgm:prSet phldrT="[Metin]">
        <dgm:style>
          <a:lnRef idx="2">
            <a:schemeClr val="dk1"/>
          </a:lnRef>
          <a:fillRef idx="1">
            <a:schemeClr val="lt1"/>
          </a:fillRef>
          <a:effectRef idx="0">
            <a:schemeClr val="dk1"/>
          </a:effectRef>
          <a:fontRef idx="minor">
            <a:schemeClr val="dk1"/>
          </a:fontRef>
        </dgm:style>
      </dgm:prSet>
      <dgm:spPr/>
      <dgm:t>
        <a:bodyPr/>
        <a:lstStyle/>
        <a:p>
          <a:r>
            <a:rPr lang="tr-TR" dirty="0" smtClean="0"/>
            <a:t> MÜLKİYETE GÖRE GİRİŞİMCİLER</a:t>
          </a:r>
          <a:endParaRPr lang="tr-TR" dirty="0"/>
        </a:p>
      </dgm:t>
    </dgm:pt>
    <dgm:pt modelId="{33124D2A-9427-4DB9-9BB8-49B649AAF736}" type="parTrans" cxnId="{89E0A1F2-F212-4A2B-A2CA-9A6D561CE21D}">
      <dgm:prSet/>
      <dgm:spPr/>
      <dgm:t>
        <a:bodyPr/>
        <a:lstStyle/>
        <a:p>
          <a:endParaRPr lang="tr-TR"/>
        </a:p>
      </dgm:t>
    </dgm:pt>
    <dgm:pt modelId="{B7D52B9C-E68A-4D1C-9414-4FDB926D0022}" type="sibTrans" cxnId="{89E0A1F2-F212-4A2B-A2CA-9A6D561CE21D}">
      <dgm:prSet/>
      <dgm:spPr/>
      <dgm:t>
        <a:bodyPr/>
        <a:lstStyle/>
        <a:p>
          <a:endParaRPr lang="tr-TR"/>
        </a:p>
      </dgm:t>
    </dgm:pt>
    <dgm:pt modelId="{9B535409-6E2C-484D-9C11-D67E1E60F5F2}">
      <dgm:prSet phldrT="[Metin]">
        <dgm:style>
          <a:lnRef idx="2">
            <a:schemeClr val="dk1"/>
          </a:lnRef>
          <a:fillRef idx="1">
            <a:schemeClr val="lt1"/>
          </a:fillRef>
          <a:effectRef idx="0">
            <a:schemeClr val="dk1"/>
          </a:effectRef>
          <a:fontRef idx="minor">
            <a:schemeClr val="dk1"/>
          </a:fontRef>
        </dgm:style>
      </dgm:prSet>
      <dgm:spPr/>
      <dgm:t>
        <a:bodyPr/>
        <a:lstStyle/>
        <a:p>
          <a:r>
            <a:rPr lang="tr-TR" dirty="0" smtClean="0"/>
            <a:t>KAMU GİRİŞİMCİLERİ</a:t>
          </a:r>
          <a:endParaRPr lang="tr-TR" dirty="0"/>
        </a:p>
      </dgm:t>
    </dgm:pt>
    <dgm:pt modelId="{3A32B4B5-E136-46DD-A2A3-A0971E7C005D}" type="parTrans" cxnId="{599A19B9-A391-4F39-A8EC-8E4D2236FBEB}">
      <dgm:prSet/>
      <dgm:spPr/>
      <dgm:t>
        <a:bodyPr/>
        <a:lstStyle/>
        <a:p>
          <a:endParaRPr lang="tr-TR"/>
        </a:p>
      </dgm:t>
    </dgm:pt>
    <dgm:pt modelId="{2093345F-FA31-4C23-AF88-47DF463FCF05}" type="sibTrans" cxnId="{599A19B9-A391-4F39-A8EC-8E4D2236FBEB}">
      <dgm:prSet/>
      <dgm:spPr/>
      <dgm:t>
        <a:bodyPr/>
        <a:lstStyle/>
        <a:p>
          <a:endParaRPr lang="tr-TR"/>
        </a:p>
      </dgm:t>
    </dgm:pt>
    <dgm:pt modelId="{0243AA7D-15CC-4250-822A-28F10655908A}">
      <dgm:prSet phldrT="[Metin]">
        <dgm:style>
          <a:lnRef idx="2">
            <a:schemeClr val="dk1"/>
          </a:lnRef>
          <a:fillRef idx="1">
            <a:schemeClr val="lt1"/>
          </a:fillRef>
          <a:effectRef idx="0">
            <a:schemeClr val="dk1"/>
          </a:effectRef>
          <a:fontRef idx="minor">
            <a:schemeClr val="dk1"/>
          </a:fontRef>
        </dgm:style>
      </dgm:prSet>
      <dgm:spPr/>
      <dgm:t>
        <a:bodyPr/>
        <a:lstStyle/>
        <a:p>
          <a:r>
            <a:rPr lang="tr-TR" dirty="0" smtClean="0"/>
            <a:t>PİYASA EKONOMİSİ İÇERİSİNDE YER ALAN GİRİŞİMCİLER</a:t>
          </a:r>
          <a:endParaRPr lang="tr-TR" dirty="0"/>
        </a:p>
      </dgm:t>
    </dgm:pt>
    <dgm:pt modelId="{DABC4BE9-632C-4C3F-8036-2D1A596519D1}" type="parTrans" cxnId="{0A257FCA-1BDF-4572-8D89-D58FF5B694CF}">
      <dgm:prSet/>
      <dgm:spPr/>
      <dgm:t>
        <a:bodyPr/>
        <a:lstStyle/>
        <a:p>
          <a:endParaRPr lang="tr-TR"/>
        </a:p>
      </dgm:t>
    </dgm:pt>
    <dgm:pt modelId="{DC6A7E2C-815B-4901-ADFF-37939316018C}" type="sibTrans" cxnId="{0A257FCA-1BDF-4572-8D89-D58FF5B694CF}">
      <dgm:prSet/>
      <dgm:spPr/>
      <dgm:t>
        <a:bodyPr/>
        <a:lstStyle/>
        <a:p>
          <a:endParaRPr lang="tr-TR"/>
        </a:p>
      </dgm:t>
    </dgm:pt>
    <dgm:pt modelId="{CE45A9C4-ECA8-4E6E-A9F8-FA56CA939DDB}" type="pres">
      <dgm:prSet presAssocID="{A64F5374-AF42-41A3-8A9E-854E9B099D4E}" presName="hierChild1" presStyleCnt="0">
        <dgm:presLayoutVars>
          <dgm:orgChart val="1"/>
          <dgm:chPref val="1"/>
          <dgm:dir/>
          <dgm:animOne val="branch"/>
          <dgm:animLvl val="lvl"/>
          <dgm:resizeHandles/>
        </dgm:presLayoutVars>
      </dgm:prSet>
      <dgm:spPr/>
      <dgm:t>
        <a:bodyPr/>
        <a:lstStyle/>
        <a:p>
          <a:endParaRPr lang="tr-TR"/>
        </a:p>
      </dgm:t>
    </dgm:pt>
    <dgm:pt modelId="{291C9EBB-D4E3-436B-931C-3EB125C78233}" type="pres">
      <dgm:prSet presAssocID="{BE841DDB-7E3B-47C2-B510-1A2E8B21AC04}" presName="hierRoot1" presStyleCnt="0">
        <dgm:presLayoutVars>
          <dgm:hierBranch val="init"/>
        </dgm:presLayoutVars>
      </dgm:prSet>
      <dgm:spPr/>
    </dgm:pt>
    <dgm:pt modelId="{ECC21B24-8AE2-4745-9F5A-E0CC5860BE33}" type="pres">
      <dgm:prSet presAssocID="{BE841DDB-7E3B-47C2-B510-1A2E8B21AC04}" presName="rootComposite1" presStyleCnt="0"/>
      <dgm:spPr/>
    </dgm:pt>
    <dgm:pt modelId="{0ADB5126-049F-4FCE-80BD-1606BE5AE42D}" type="pres">
      <dgm:prSet presAssocID="{BE841DDB-7E3B-47C2-B510-1A2E8B21AC04}" presName="rootText1" presStyleLbl="node0" presStyleIdx="0" presStyleCnt="1" custLinFactNeighborX="-1259" custLinFactNeighborY="-4952">
        <dgm:presLayoutVars>
          <dgm:chPref val="3"/>
        </dgm:presLayoutVars>
      </dgm:prSet>
      <dgm:spPr/>
      <dgm:t>
        <a:bodyPr/>
        <a:lstStyle/>
        <a:p>
          <a:endParaRPr lang="tr-TR"/>
        </a:p>
      </dgm:t>
    </dgm:pt>
    <dgm:pt modelId="{8301542D-8637-4BFA-85A8-509029D68C29}" type="pres">
      <dgm:prSet presAssocID="{BE841DDB-7E3B-47C2-B510-1A2E8B21AC04}" presName="rootConnector1" presStyleLbl="node1" presStyleIdx="0" presStyleCnt="0"/>
      <dgm:spPr/>
      <dgm:t>
        <a:bodyPr/>
        <a:lstStyle/>
        <a:p>
          <a:endParaRPr lang="tr-TR"/>
        </a:p>
      </dgm:t>
    </dgm:pt>
    <dgm:pt modelId="{B8B8F095-FC0E-48A8-B80B-0C545EEF1CCA}" type="pres">
      <dgm:prSet presAssocID="{BE841DDB-7E3B-47C2-B510-1A2E8B21AC04}" presName="hierChild2" presStyleCnt="0"/>
      <dgm:spPr/>
    </dgm:pt>
    <dgm:pt modelId="{29436FF1-065F-45CC-9EBA-A2930756D399}" type="pres">
      <dgm:prSet presAssocID="{3A32B4B5-E136-46DD-A2A3-A0971E7C005D}" presName="Name37" presStyleLbl="parChTrans1D2" presStyleIdx="0" presStyleCnt="2"/>
      <dgm:spPr/>
      <dgm:t>
        <a:bodyPr/>
        <a:lstStyle/>
        <a:p>
          <a:endParaRPr lang="tr-TR"/>
        </a:p>
      </dgm:t>
    </dgm:pt>
    <dgm:pt modelId="{96F00527-740A-43A2-80AB-0F68DE6C8166}" type="pres">
      <dgm:prSet presAssocID="{9B535409-6E2C-484D-9C11-D67E1E60F5F2}" presName="hierRoot2" presStyleCnt="0">
        <dgm:presLayoutVars>
          <dgm:hierBranch val="init"/>
        </dgm:presLayoutVars>
      </dgm:prSet>
      <dgm:spPr/>
    </dgm:pt>
    <dgm:pt modelId="{F9A1BC72-A1C3-4CA7-A2C8-B7865C5AA573}" type="pres">
      <dgm:prSet presAssocID="{9B535409-6E2C-484D-9C11-D67E1E60F5F2}" presName="rootComposite" presStyleCnt="0"/>
      <dgm:spPr/>
    </dgm:pt>
    <dgm:pt modelId="{91E9A63A-52E4-4BCD-BAE7-7F703B1D0637}" type="pres">
      <dgm:prSet presAssocID="{9B535409-6E2C-484D-9C11-D67E1E60F5F2}" presName="rootText" presStyleLbl="node2" presStyleIdx="0" presStyleCnt="2">
        <dgm:presLayoutVars>
          <dgm:chPref val="3"/>
        </dgm:presLayoutVars>
      </dgm:prSet>
      <dgm:spPr/>
      <dgm:t>
        <a:bodyPr/>
        <a:lstStyle/>
        <a:p>
          <a:endParaRPr lang="tr-TR"/>
        </a:p>
      </dgm:t>
    </dgm:pt>
    <dgm:pt modelId="{1ACDBE86-6F03-483F-99E8-109EC9E8C18A}" type="pres">
      <dgm:prSet presAssocID="{9B535409-6E2C-484D-9C11-D67E1E60F5F2}" presName="rootConnector" presStyleLbl="node2" presStyleIdx="0" presStyleCnt="2"/>
      <dgm:spPr/>
      <dgm:t>
        <a:bodyPr/>
        <a:lstStyle/>
        <a:p>
          <a:endParaRPr lang="tr-TR"/>
        </a:p>
      </dgm:t>
    </dgm:pt>
    <dgm:pt modelId="{63004A21-6D95-40EC-878B-B6EC104950DA}" type="pres">
      <dgm:prSet presAssocID="{9B535409-6E2C-484D-9C11-D67E1E60F5F2}" presName="hierChild4" presStyleCnt="0"/>
      <dgm:spPr/>
    </dgm:pt>
    <dgm:pt modelId="{38589300-7BE9-47B4-92CA-7F0E17A3FA04}" type="pres">
      <dgm:prSet presAssocID="{9B535409-6E2C-484D-9C11-D67E1E60F5F2}" presName="hierChild5" presStyleCnt="0"/>
      <dgm:spPr/>
    </dgm:pt>
    <dgm:pt modelId="{E93E6B0D-A342-4B04-9890-0BFEAB50E6C7}" type="pres">
      <dgm:prSet presAssocID="{DABC4BE9-632C-4C3F-8036-2D1A596519D1}" presName="Name37" presStyleLbl="parChTrans1D2" presStyleIdx="1" presStyleCnt="2"/>
      <dgm:spPr/>
      <dgm:t>
        <a:bodyPr/>
        <a:lstStyle/>
        <a:p>
          <a:endParaRPr lang="tr-TR"/>
        </a:p>
      </dgm:t>
    </dgm:pt>
    <dgm:pt modelId="{53B125CF-22DC-4864-A538-10BD396A1C11}" type="pres">
      <dgm:prSet presAssocID="{0243AA7D-15CC-4250-822A-28F10655908A}" presName="hierRoot2" presStyleCnt="0">
        <dgm:presLayoutVars>
          <dgm:hierBranch val="init"/>
        </dgm:presLayoutVars>
      </dgm:prSet>
      <dgm:spPr/>
    </dgm:pt>
    <dgm:pt modelId="{14ED522D-DCCF-42D1-9092-8156ED666A90}" type="pres">
      <dgm:prSet presAssocID="{0243AA7D-15CC-4250-822A-28F10655908A}" presName="rootComposite" presStyleCnt="0"/>
      <dgm:spPr/>
    </dgm:pt>
    <dgm:pt modelId="{B3AF865D-AFC8-493F-BEDC-B695FDB46B84}" type="pres">
      <dgm:prSet presAssocID="{0243AA7D-15CC-4250-822A-28F10655908A}" presName="rootText" presStyleLbl="node2" presStyleIdx="1" presStyleCnt="2" custScaleX="168975">
        <dgm:presLayoutVars>
          <dgm:chPref val="3"/>
        </dgm:presLayoutVars>
      </dgm:prSet>
      <dgm:spPr/>
      <dgm:t>
        <a:bodyPr/>
        <a:lstStyle/>
        <a:p>
          <a:endParaRPr lang="tr-TR"/>
        </a:p>
      </dgm:t>
    </dgm:pt>
    <dgm:pt modelId="{00E5305A-59A6-4F44-9864-DC811325BEFF}" type="pres">
      <dgm:prSet presAssocID="{0243AA7D-15CC-4250-822A-28F10655908A}" presName="rootConnector" presStyleLbl="node2" presStyleIdx="1" presStyleCnt="2"/>
      <dgm:spPr/>
      <dgm:t>
        <a:bodyPr/>
        <a:lstStyle/>
        <a:p>
          <a:endParaRPr lang="tr-TR"/>
        </a:p>
      </dgm:t>
    </dgm:pt>
    <dgm:pt modelId="{6383872C-7826-43BF-870C-A2169A367897}" type="pres">
      <dgm:prSet presAssocID="{0243AA7D-15CC-4250-822A-28F10655908A}" presName="hierChild4" presStyleCnt="0"/>
      <dgm:spPr/>
    </dgm:pt>
    <dgm:pt modelId="{C535B10D-04CA-4406-8FAB-B829B9261357}" type="pres">
      <dgm:prSet presAssocID="{0243AA7D-15CC-4250-822A-28F10655908A}" presName="hierChild5" presStyleCnt="0"/>
      <dgm:spPr/>
    </dgm:pt>
    <dgm:pt modelId="{A16857FF-C2E3-4227-9AA4-FC634FD85E04}" type="pres">
      <dgm:prSet presAssocID="{BE841DDB-7E3B-47C2-B510-1A2E8B21AC04}" presName="hierChild3" presStyleCnt="0"/>
      <dgm:spPr/>
    </dgm:pt>
  </dgm:ptLst>
  <dgm:cxnLst>
    <dgm:cxn modelId="{41E583AD-4F3E-4800-BDB3-57995AFB7F2F}" type="presOf" srcId="{0243AA7D-15CC-4250-822A-28F10655908A}" destId="{00E5305A-59A6-4F44-9864-DC811325BEFF}" srcOrd="1" destOrd="0" presId="urn:microsoft.com/office/officeart/2005/8/layout/orgChart1"/>
    <dgm:cxn modelId="{F24332E9-446B-4F91-8818-7411B317DDD3}" type="presOf" srcId="{DABC4BE9-632C-4C3F-8036-2D1A596519D1}" destId="{E93E6B0D-A342-4B04-9890-0BFEAB50E6C7}" srcOrd="0" destOrd="0" presId="urn:microsoft.com/office/officeart/2005/8/layout/orgChart1"/>
    <dgm:cxn modelId="{70D03A16-BD23-4C9C-8264-74ADAE7F530C}" type="presOf" srcId="{9B535409-6E2C-484D-9C11-D67E1E60F5F2}" destId="{91E9A63A-52E4-4BCD-BAE7-7F703B1D0637}" srcOrd="0" destOrd="0" presId="urn:microsoft.com/office/officeart/2005/8/layout/orgChart1"/>
    <dgm:cxn modelId="{0A257FCA-1BDF-4572-8D89-D58FF5B694CF}" srcId="{BE841DDB-7E3B-47C2-B510-1A2E8B21AC04}" destId="{0243AA7D-15CC-4250-822A-28F10655908A}" srcOrd="1" destOrd="0" parTransId="{DABC4BE9-632C-4C3F-8036-2D1A596519D1}" sibTransId="{DC6A7E2C-815B-4901-ADFF-37939316018C}"/>
    <dgm:cxn modelId="{1B6ABBB9-EFEB-4F33-BC52-6336B4F7660D}" type="presOf" srcId="{0243AA7D-15CC-4250-822A-28F10655908A}" destId="{B3AF865D-AFC8-493F-BEDC-B695FDB46B84}" srcOrd="0" destOrd="0" presId="urn:microsoft.com/office/officeart/2005/8/layout/orgChart1"/>
    <dgm:cxn modelId="{89E0A1F2-F212-4A2B-A2CA-9A6D561CE21D}" srcId="{A64F5374-AF42-41A3-8A9E-854E9B099D4E}" destId="{BE841DDB-7E3B-47C2-B510-1A2E8B21AC04}" srcOrd="0" destOrd="0" parTransId="{33124D2A-9427-4DB9-9BB8-49B649AAF736}" sibTransId="{B7D52B9C-E68A-4D1C-9414-4FDB926D0022}"/>
    <dgm:cxn modelId="{2B5D78EB-EA2D-449B-8AD6-9F0913E9221F}" type="presOf" srcId="{BE841DDB-7E3B-47C2-B510-1A2E8B21AC04}" destId="{0ADB5126-049F-4FCE-80BD-1606BE5AE42D}" srcOrd="0" destOrd="0" presId="urn:microsoft.com/office/officeart/2005/8/layout/orgChart1"/>
    <dgm:cxn modelId="{A219EFC0-E1A2-4BC3-BCA6-3037079EC7B0}" type="presOf" srcId="{BE841DDB-7E3B-47C2-B510-1A2E8B21AC04}" destId="{8301542D-8637-4BFA-85A8-509029D68C29}" srcOrd="1" destOrd="0" presId="urn:microsoft.com/office/officeart/2005/8/layout/orgChart1"/>
    <dgm:cxn modelId="{409DBAF4-257A-47BF-869B-2ACF87778B02}" type="presOf" srcId="{9B535409-6E2C-484D-9C11-D67E1E60F5F2}" destId="{1ACDBE86-6F03-483F-99E8-109EC9E8C18A}" srcOrd="1" destOrd="0" presId="urn:microsoft.com/office/officeart/2005/8/layout/orgChart1"/>
    <dgm:cxn modelId="{9B4001A3-DFA7-4A73-88AE-6CCE12487276}" type="presOf" srcId="{A64F5374-AF42-41A3-8A9E-854E9B099D4E}" destId="{CE45A9C4-ECA8-4E6E-A9F8-FA56CA939DDB}" srcOrd="0" destOrd="0" presId="urn:microsoft.com/office/officeart/2005/8/layout/orgChart1"/>
    <dgm:cxn modelId="{599A19B9-A391-4F39-A8EC-8E4D2236FBEB}" srcId="{BE841DDB-7E3B-47C2-B510-1A2E8B21AC04}" destId="{9B535409-6E2C-484D-9C11-D67E1E60F5F2}" srcOrd="0" destOrd="0" parTransId="{3A32B4B5-E136-46DD-A2A3-A0971E7C005D}" sibTransId="{2093345F-FA31-4C23-AF88-47DF463FCF05}"/>
    <dgm:cxn modelId="{1682203C-DEFC-45C8-813D-D09C52AD9372}" type="presOf" srcId="{3A32B4B5-E136-46DD-A2A3-A0971E7C005D}" destId="{29436FF1-065F-45CC-9EBA-A2930756D399}" srcOrd="0" destOrd="0" presId="urn:microsoft.com/office/officeart/2005/8/layout/orgChart1"/>
    <dgm:cxn modelId="{B7BF77EE-DE2F-4ED8-9776-CB5F24434E9F}" type="presParOf" srcId="{CE45A9C4-ECA8-4E6E-A9F8-FA56CA939DDB}" destId="{291C9EBB-D4E3-436B-931C-3EB125C78233}" srcOrd="0" destOrd="0" presId="urn:microsoft.com/office/officeart/2005/8/layout/orgChart1"/>
    <dgm:cxn modelId="{185F95ED-C3D3-47A0-B791-FD7DDF7B90DB}" type="presParOf" srcId="{291C9EBB-D4E3-436B-931C-3EB125C78233}" destId="{ECC21B24-8AE2-4745-9F5A-E0CC5860BE33}" srcOrd="0" destOrd="0" presId="urn:microsoft.com/office/officeart/2005/8/layout/orgChart1"/>
    <dgm:cxn modelId="{7F2AD6DC-1B0E-47DC-8A2A-B4CFEB4E73E3}" type="presParOf" srcId="{ECC21B24-8AE2-4745-9F5A-E0CC5860BE33}" destId="{0ADB5126-049F-4FCE-80BD-1606BE5AE42D}" srcOrd="0" destOrd="0" presId="urn:microsoft.com/office/officeart/2005/8/layout/orgChart1"/>
    <dgm:cxn modelId="{760D1275-DF5E-4A82-859B-3675BE9ABFDF}" type="presParOf" srcId="{ECC21B24-8AE2-4745-9F5A-E0CC5860BE33}" destId="{8301542D-8637-4BFA-85A8-509029D68C29}" srcOrd="1" destOrd="0" presId="urn:microsoft.com/office/officeart/2005/8/layout/orgChart1"/>
    <dgm:cxn modelId="{CA2B2A3C-AE0F-4D9E-B8C5-4A06CE471758}" type="presParOf" srcId="{291C9EBB-D4E3-436B-931C-3EB125C78233}" destId="{B8B8F095-FC0E-48A8-B80B-0C545EEF1CCA}" srcOrd="1" destOrd="0" presId="urn:microsoft.com/office/officeart/2005/8/layout/orgChart1"/>
    <dgm:cxn modelId="{67FBE619-2FCF-4DC6-946E-DA3D91E5356A}" type="presParOf" srcId="{B8B8F095-FC0E-48A8-B80B-0C545EEF1CCA}" destId="{29436FF1-065F-45CC-9EBA-A2930756D399}" srcOrd="0" destOrd="0" presId="urn:microsoft.com/office/officeart/2005/8/layout/orgChart1"/>
    <dgm:cxn modelId="{D7E2EFA3-0914-430F-A321-1034AB745033}" type="presParOf" srcId="{B8B8F095-FC0E-48A8-B80B-0C545EEF1CCA}" destId="{96F00527-740A-43A2-80AB-0F68DE6C8166}" srcOrd="1" destOrd="0" presId="urn:microsoft.com/office/officeart/2005/8/layout/orgChart1"/>
    <dgm:cxn modelId="{C1E08A49-0288-4483-A2D2-C7AC5509F87D}" type="presParOf" srcId="{96F00527-740A-43A2-80AB-0F68DE6C8166}" destId="{F9A1BC72-A1C3-4CA7-A2C8-B7865C5AA573}" srcOrd="0" destOrd="0" presId="urn:microsoft.com/office/officeart/2005/8/layout/orgChart1"/>
    <dgm:cxn modelId="{E9442223-68F3-4363-BE42-DA25598C2634}" type="presParOf" srcId="{F9A1BC72-A1C3-4CA7-A2C8-B7865C5AA573}" destId="{91E9A63A-52E4-4BCD-BAE7-7F703B1D0637}" srcOrd="0" destOrd="0" presId="urn:microsoft.com/office/officeart/2005/8/layout/orgChart1"/>
    <dgm:cxn modelId="{D45002C7-2778-4247-8A46-7C09E079B142}" type="presParOf" srcId="{F9A1BC72-A1C3-4CA7-A2C8-B7865C5AA573}" destId="{1ACDBE86-6F03-483F-99E8-109EC9E8C18A}" srcOrd="1" destOrd="0" presId="urn:microsoft.com/office/officeart/2005/8/layout/orgChart1"/>
    <dgm:cxn modelId="{48E44195-A5F1-4868-9A38-BEA0D12936DC}" type="presParOf" srcId="{96F00527-740A-43A2-80AB-0F68DE6C8166}" destId="{63004A21-6D95-40EC-878B-B6EC104950DA}" srcOrd="1" destOrd="0" presId="urn:microsoft.com/office/officeart/2005/8/layout/orgChart1"/>
    <dgm:cxn modelId="{496C796F-B393-498A-B980-4AE9B03544DB}" type="presParOf" srcId="{96F00527-740A-43A2-80AB-0F68DE6C8166}" destId="{38589300-7BE9-47B4-92CA-7F0E17A3FA04}" srcOrd="2" destOrd="0" presId="urn:microsoft.com/office/officeart/2005/8/layout/orgChart1"/>
    <dgm:cxn modelId="{40DE2C3B-AA1D-4B52-8CC5-7945742DE610}" type="presParOf" srcId="{B8B8F095-FC0E-48A8-B80B-0C545EEF1CCA}" destId="{E93E6B0D-A342-4B04-9890-0BFEAB50E6C7}" srcOrd="2" destOrd="0" presId="urn:microsoft.com/office/officeart/2005/8/layout/orgChart1"/>
    <dgm:cxn modelId="{A2B6B8B5-C329-436F-91B4-BC1475CE7765}" type="presParOf" srcId="{B8B8F095-FC0E-48A8-B80B-0C545EEF1CCA}" destId="{53B125CF-22DC-4864-A538-10BD396A1C11}" srcOrd="3" destOrd="0" presId="urn:microsoft.com/office/officeart/2005/8/layout/orgChart1"/>
    <dgm:cxn modelId="{12E32AA7-3937-4A8E-8C95-7527AB66B483}" type="presParOf" srcId="{53B125CF-22DC-4864-A538-10BD396A1C11}" destId="{14ED522D-DCCF-42D1-9092-8156ED666A90}" srcOrd="0" destOrd="0" presId="urn:microsoft.com/office/officeart/2005/8/layout/orgChart1"/>
    <dgm:cxn modelId="{8C531A2D-52B5-43BA-9ACB-6CC9454E15F4}" type="presParOf" srcId="{14ED522D-DCCF-42D1-9092-8156ED666A90}" destId="{B3AF865D-AFC8-493F-BEDC-B695FDB46B84}" srcOrd="0" destOrd="0" presId="urn:microsoft.com/office/officeart/2005/8/layout/orgChart1"/>
    <dgm:cxn modelId="{A8DEC3DD-5F38-4C4A-8E05-A4380C3E760C}" type="presParOf" srcId="{14ED522D-DCCF-42D1-9092-8156ED666A90}" destId="{00E5305A-59A6-4F44-9864-DC811325BEFF}" srcOrd="1" destOrd="0" presId="urn:microsoft.com/office/officeart/2005/8/layout/orgChart1"/>
    <dgm:cxn modelId="{299CA796-FED6-4963-B47C-8CC61DC76624}" type="presParOf" srcId="{53B125CF-22DC-4864-A538-10BD396A1C11}" destId="{6383872C-7826-43BF-870C-A2169A367897}" srcOrd="1" destOrd="0" presId="urn:microsoft.com/office/officeart/2005/8/layout/orgChart1"/>
    <dgm:cxn modelId="{5A741847-DDE8-49C2-9470-3F0E725BDAA3}" type="presParOf" srcId="{53B125CF-22DC-4864-A538-10BD396A1C11}" destId="{C535B10D-04CA-4406-8FAB-B829B9261357}" srcOrd="2" destOrd="0" presId="urn:microsoft.com/office/officeart/2005/8/layout/orgChart1"/>
    <dgm:cxn modelId="{0CDDF143-1F4D-4C2C-A681-B5A5A0980129}" type="presParOf" srcId="{291C9EBB-D4E3-436B-931C-3EB125C78233}" destId="{A16857FF-C2E3-4227-9AA4-FC634FD85E0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7F50E-F4CC-472D-AD4A-3F6F241368C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6D0CF995-EB30-46E9-9C51-0527126BBFA4}">
      <dgm:prSet phldrT="[Metin]">
        <dgm:style>
          <a:lnRef idx="2">
            <a:schemeClr val="dk1"/>
          </a:lnRef>
          <a:fillRef idx="1">
            <a:schemeClr val="lt1"/>
          </a:fillRef>
          <a:effectRef idx="0">
            <a:schemeClr val="dk1"/>
          </a:effectRef>
          <a:fontRef idx="minor">
            <a:schemeClr val="dk1"/>
          </a:fontRef>
        </dgm:style>
      </dgm:prSet>
      <dgm:spPr/>
      <dgm:t>
        <a:bodyPr/>
        <a:lstStyle/>
        <a:p>
          <a:r>
            <a:rPr lang="tr-TR" dirty="0" smtClean="0"/>
            <a:t>İşin Niteliğine Göre Girişimciler</a:t>
          </a:r>
          <a:endParaRPr lang="tr-TR" dirty="0"/>
        </a:p>
      </dgm:t>
    </dgm:pt>
    <dgm:pt modelId="{D828AC97-C39E-4233-8599-27352DCC5870}" type="parTrans" cxnId="{109DEDB1-4191-4438-87A2-B19B50BE3EA7}">
      <dgm:prSet/>
      <dgm:spPr/>
      <dgm:t>
        <a:bodyPr/>
        <a:lstStyle/>
        <a:p>
          <a:endParaRPr lang="tr-TR"/>
        </a:p>
      </dgm:t>
    </dgm:pt>
    <dgm:pt modelId="{72316F82-C742-43B4-AD49-DA94EFE1D7DD}" type="sibTrans" cxnId="{109DEDB1-4191-4438-87A2-B19B50BE3EA7}">
      <dgm:prSet/>
      <dgm:spPr/>
      <dgm:t>
        <a:bodyPr/>
        <a:lstStyle/>
        <a:p>
          <a:endParaRPr lang="tr-TR"/>
        </a:p>
      </dgm:t>
    </dgm:pt>
    <dgm:pt modelId="{7873DE32-D299-40B3-9A99-BAFEC199F103}">
      <dgm:prSet>
        <dgm:style>
          <a:lnRef idx="2">
            <a:schemeClr val="dk1"/>
          </a:lnRef>
          <a:fillRef idx="1">
            <a:schemeClr val="lt1"/>
          </a:fillRef>
          <a:effectRef idx="0">
            <a:schemeClr val="dk1"/>
          </a:effectRef>
          <a:fontRef idx="minor">
            <a:schemeClr val="dk1"/>
          </a:fontRef>
        </dgm:style>
      </dgm:prSet>
      <dgm:spPr/>
      <dgm:t>
        <a:bodyPr/>
        <a:lstStyle/>
        <a:p>
          <a:r>
            <a:rPr lang="tr-TR" dirty="0" smtClean="0"/>
            <a:t>Tam Kapasite Çalışma Olanakları Yaratan Girişimciler</a:t>
          </a:r>
          <a:endParaRPr lang="tr-TR" dirty="0"/>
        </a:p>
      </dgm:t>
    </dgm:pt>
    <dgm:pt modelId="{49D2CACC-28B2-4A37-9FDD-064B82E8A721}" type="parTrans" cxnId="{A23D9E10-7CAC-4AB6-B0E9-8D2FF0F3B6A1}">
      <dgm:prSet/>
      <dgm:spPr/>
      <dgm:t>
        <a:bodyPr/>
        <a:lstStyle/>
        <a:p>
          <a:endParaRPr lang="tr-TR"/>
        </a:p>
      </dgm:t>
    </dgm:pt>
    <dgm:pt modelId="{FB9A1369-B156-4E4F-A902-32E96FFCD4E2}" type="sibTrans" cxnId="{A23D9E10-7CAC-4AB6-B0E9-8D2FF0F3B6A1}">
      <dgm:prSet/>
      <dgm:spPr/>
      <dgm:t>
        <a:bodyPr/>
        <a:lstStyle/>
        <a:p>
          <a:endParaRPr lang="tr-TR"/>
        </a:p>
      </dgm:t>
    </dgm:pt>
    <dgm:pt modelId="{DEB05CCD-1CDF-480F-B491-2AD71CA3B017}">
      <dgm:prSet>
        <dgm:style>
          <a:lnRef idx="2">
            <a:schemeClr val="dk1"/>
          </a:lnRef>
          <a:fillRef idx="1">
            <a:schemeClr val="lt1"/>
          </a:fillRef>
          <a:effectRef idx="0">
            <a:schemeClr val="dk1"/>
          </a:effectRef>
          <a:fontRef idx="minor">
            <a:schemeClr val="dk1"/>
          </a:fontRef>
        </dgm:style>
      </dgm:prSet>
      <dgm:spPr/>
      <dgm:t>
        <a:bodyPr/>
        <a:lstStyle/>
        <a:p>
          <a:r>
            <a:rPr lang="tr-TR" dirty="0" smtClean="0"/>
            <a:t>Yaratıcı Girişimciler</a:t>
          </a:r>
          <a:endParaRPr lang="tr-TR" dirty="0"/>
        </a:p>
      </dgm:t>
    </dgm:pt>
    <dgm:pt modelId="{A6A7534D-A756-46A7-9BA5-62A7BB7564EA}" type="parTrans" cxnId="{6644C94B-37D3-4D5F-BDBB-E27C5F8DB4A3}">
      <dgm:prSet/>
      <dgm:spPr/>
      <dgm:t>
        <a:bodyPr/>
        <a:lstStyle/>
        <a:p>
          <a:endParaRPr lang="tr-TR"/>
        </a:p>
      </dgm:t>
    </dgm:pt>
    <dgm:pt modelId="{881802E5-9D04-4BFE-92D3-F1C1709F460B}" type="sibTrans" cxnId="{6644C94B-37D3-4D5F-BDBB-E27C5F8DB4A3}">
      <dgm:prSet/>
      <dgm:spPr/>
      <dgm:t>
        <a:bodyPr/>
        <a:lstStyle/>
        <a:p>
          <a:endParaRPr lang="tr-TR"/>
        </a:p>
      </dgm:t>
    </dgm:pt>
    <dgm:pt modelId="{DE992AAA-8EF1-4F24-9D6F-80A6C172E8B9}" type="pres">
      <dgm:prSet presAssocID="{BB57F50E-F4CC-472D-AD4A-3F6F241368CA}" presName="hierChild1" presStyleCnt="0">
        <dgm:presLayoutVars>
          <dgm:orgChart val="1"/>
          <dgm:chPref val="1"/>
          <dgm:dir/>
          <dgm:animOne val="branch"/>
          <dgm:animLvl val="lvl"/>
          <dgm:resizeHandles/>
        </dgm:presLayoutVars>
      </dgm:prSet>
      <dgm:spPr/>
      <dgm:t>
        <a:bodyPr/>
        <a:lstStyle/>
        <a:p>
          <a:endParaRPr lang="tr-TR"/>
        </a:p>
      </dgm:t>
    </dgm:pt>
    <dgm:pt modelId="{55641D08-D406-4FE6-B639-D15305ADA4BD}" type="pres">
      <dgm:prSet presAssocID="{6D0CF995-EB30-46E9-9C51-0527126BBFA4}" presName="hierRoot1" presStyleCnt="0">
        <dgm:presLayoutVars>
          <dgm:hierBranch val="init"/>
        </dgm:presLayoutVars>
      </dgm:prSet>
      <dgm:spPr/>
    </dgm:pt>
    <dgm:pt modelId="{F453C1A4-F85C-4DC0-8031-37EC9EAD82B6}" type="pres">
      <dgm:prSet presAssocID="{6D0CF995-EB30-46E9-9C51-0527126BBFA4}" presName="rootComposite1" presStyleCnt="0"/>
      <dgm:spPr/>
    </dgm:pt>
    <dgm:pt modelId="{B6184FEF-AC6A-4C36-B0DF-EAE0F6BB1C89}" type="pres">
      <dgm:prSet presAssocID="{6D0CF995-EB30-46E9-9C51-0527126BBFA4}" presName="rootText1" presStyleLbl="node0" presStyleIdx="0" presStyleCnt="1">
        <dgm:presLayoutVars>
          <dgm:chPref val="3"/>
        </dgm:presLayoutVars>
      </dgm:prSet>
      <dgm:spPr/>
      <dgm:t>
        <a:bodyPr/>
        <a:lstStyle/>
        <a:p>
          <a:endParaRPr lang="tr-TR"/>
        </a:p>
      </dgm:t>
    </dgm:pt>
    <dgm:pt modelId="{80B76D23-AD55-4E83-A41E-87C939EF3F70}" type="pres">
      <dgm:prSet presAssocID="{6D0CF995-EB30-46E9-9C51-0527126BBFA4}" presName="rootConnector1" presStyleLbl="node1" presStyleIdx="0" presStyleCnt="0"/>
      <dgm:spPr/>
      <dgm:t>
        <a:bodyPr/>
        <a:lstStyle/>
        <a:p>
          <a:endParaRPr lang="tr-TR"/>
        </a:p>
      </dgm:t>
    </dgm:pt>
    <dgm:pt modelId="{D3920D30-60CA-41CD-BDE9-394A7AB44C40}" type="pres">
      <dgm:prSet presAssocID="{6D0CF995-EB30-46E9-9C51-0527126BBFA4}" presName="hierChild2" presStyleCnt="0"/>
      <dgm:spPr/>
    </dgm:pt>
    <dgm:pt modelId="{DB4336EC-85BA-43FF-BF08-903D503CC34D}" type="pres">
      <dgm:prSet presAssocID="{49D2CACC-28B2-4A37-9FDD-064B82E8A721}" presName="Name37" presStyleLbl="parChTrans1D2" presStyleIdx="0" presStyleCnt="2"/>
      <dgm:spPr/>
      <dgm:t>
        <a:bodyPr/>
        <a:lstStyle/>
        <a:p>
          <a:endParaRPr lang="tr-TR"/>
        </a:p>
      </dgm:t>
    </dgm:pt>
    <dgm:pt modelId="{0B424B49-8C97-4E0C-A624-E52A33F2B66A}" type="pres">
      <dgm:prSet presAssocID="{7873DE32-D299-40B3-9A99-BAFEC199F103}" presName="hierRoot2" presStyleCnt="0">
        <dgm:presLayoutVars>
          <dgm:hierBranch val="init"/>
        </dgm:presLayoutVars>
      </dgm:prSet>
      <dgm:spPr/>
    </dgm:pt>
    <dgm:pt modelId="{03C7EC46-B6C2-4454-861F-805198D4D8B7}" type="pres">
      <dgm:prSet presAssocID="{7873DE32-D299-40B3-9A99-BAFEC199F103}" presName="rootComposite" presStyleCnt="0"/>
      <dgm:spPr/>
    </dgm:pt>
    <dgm:pt modelId="{603AFC26-341A-4AC0-A2E9-E7C6AFF8BA14}" type="pres">
      <dgm:prSet presAssocID="{7873DE32-D299-40B3-9A99-BAFEC199F103}" presName="rootText" presStyleLbl="node2" presStyleIdx="0" presStyleCnt="2" custScaleX="116794">
        <dgm:presLayoutVars>
          <dgm:chPref val="3"/>
        </dgm:presLayoutVars>
      </dgm:prSet>
      <dgm:spPr/>
      <dgm:t>
        <a:bodyPr/>
        <a:lstStyle/>
        <a:p>
          <a:endParaRPr lang="tr-TR"/>
        </a:p>
      </dgm:t>
    </dgm:pt>
    <dgm:pt modelId="{6FB469E5-8509-4909-A781-93B6DD373B39}" type="pres">
      <dgm:prSet presAssocID="{7873DE32-D299-40B3-9A99-BAFEC199F103}" presName="rootConnector" presStyleLbl="node2" presStyleIdx="0" presStyleCnt="2"/>
      <dgm:spPr/>
      <dgm:t>
        <a:bodyPr/>
        <a:lstStyle/>
        <a:p>
          <a:endParaRPr lang="tr-TR"/>
        </a:p>
      </dgm:t>
    </dgm:pt>
    <dgm:pt modelId="{2235CBC2-615E-4944-9256-6BAB74ED1443}" type="pres">
      <dgm:prSet presAssocID="{7873DE32-D299-40B3-9A99-BAFEC199F103}" presName="hierChild4" presStyleCnt="0"/>
      <dgm:spPr/>
    </dgm:pt>
    <dgm:pt modelId="{A78C67E9-C3ED-4A55-A8A8-861D7BA1917C}" type="pres">
      <dgm:prSet presAssocID="{7873DE32-D299-40B3-9A99-BAFEC199F103}" presName="hierChild5" presStyleCnt="0"/>
      <dgm:spPr/>
    </dgm:pt>
    <dgm:pt modelId="{DE365B76-1369-4999-AB3D-C0A771ACA35B}" type="pres">
      <dgm:prSet presAssocID="{A6A7534D-A756-46A7-9BA5-62A7BB7564EA}" presName="Name37" presStyleLbl="parChTrans1D2" presStyleIdx="1" presStyleCnt="2"/>
      <dgm:spPr/>
      <dgm:t>
        <a:bodyPr/>
        <a:lstStyle/>
        <a:p>
          <a:endParaRPr lang="tr-TR"/>
        </a:p>
      </dgm:t>
    </dgm:pt>
    <dgm:pt modelId="{8256CC8D-D4D0-4711-A4B3-71C46C896D65}" type="pres">
      <dgm:prSet presAssocID="{DEB05CCD-1CDF-480F-B491-2AD71CA3B017}" presName="hierRoot2" presStyleCnt="0">
        <dgm:presLayoutVars>
          <dgm:hierBranch val="init"/>
        </dgm:presLayoutVars>
      </dgm:prSet>
      <dgm:spPr/>
    </dgm:pt>
    <dgm:pt modelId="{4C5D0BE1-54AD-49B3-8ABC-B2519272DDAB}" type="pres">
      <dgm:prSet presAssocID="{DEB05CCD-1CDF-480F-B491-2AD71CA3B017}" presName="rootComposite" presStyleCnt="0"/>
      <dgm:spPr/>
    </dgm:pt>
    <dgm:pt modelId="{320C4953-8C25-44F0-AF55-D452A1F0A1CC}" type="pres">
      <dgm:prSet presAssocID="{DEB05CCD-1CDF-480F-B491-2AD71CA3B017}" presName="rootText" presStyleLbl="node2" presStyleIdx="1" presStyleCnt="2" custScaleX="133375">
        <dgm:presLayoutVars>
          <dgm:chPref val="3"/>
        </dgm:presLayoutVars>
      </dgm:prSet>
      <dgm:spPr/>
      <dgm:t>
        <a:bodyPr/>
        <a:lstStyle/>
        <a:p>
          <a:endParaRPr lang="tr-TR"/>
        </a:p>
      </dgm:t>
    </dgm:pt>
    <dgm:pt modelId="{7F2440DA-5532-42DD-94BD-5872D62A9D67}" type="pres">
      <dgm:prSet presAssocID="{DEB05CCD-1CDF-480F-B491-2AD71CA3B017}" presName="rootConnector" presStyleLbl="node2" presStyleIdx="1" presStyleCnt="2"/>
      <dgm:spPr/>
      <dgm:t>
        <a:bodyPr/>
        <a:lstStyle/>
        <a:p>
          <a:endParaRPr lang="tr-TR"/>
        </a:p>
      </dgm:t>
    </dgm:pt>
    <dgm:pt modelId="{CF961F00-961D-4A66-9E3A-B4606834AC8E}" type="pres">
      <dgm:prSet presAssocID="{DEB05CCD-1CDF-480F-B491-2AD71CA3B017}" presName="hierChild4" presStyleCnt="0"/>
      <dgm:spPr/>
    </dgm:pt>
    <dgm:pt modelId="{9CED3D7E-46F2-46E3-99C8-969EE2E02C88}" type="pres">
      <dgm:prSet presAssocID="{DEB05CCD-1CDF-480F-B491-2AD71CA3B017}" presName="hierChild5" presStyleCnt="0"/>
      <dgm:spPr/>
    </dgm:pt>
    <dgm:pt modelId="{FFAE686C-2638-4644-AE84-B975591F0561}" type="pres">
      <dgm:prSet presAssocID="{6D0CF995-EB30-46E9-9C51-0527126BBFA4}" presName="hierChild3" presStyleCnt="0"/>
      <dgm:spPr/>
    </dgm:pt>
  </dgm:ptLst>
  <dgm:cxnLst>
    <dgm:cxn modelId="{9C8DF48D-66EA-4016-9CAE-DF943A2384F5}" type="presOf" srcId="{7873DE32-D299-40B3-9A99-BAFEC199F103}" destId="{603AFC26-341A-4AC0-A2E9-E7C6AFF8BA14}" srcOrd="0" destOrd="0" presId="urn:microsoft.com/office/officeart/2005/8/layout/orgChart1"/>
    <dgm:cxn modelId="{76A6A940-38D9-433C-895D-87393CCBF300}" type="presOf" srcId="{DEB05CCD-1CDF-480F-B491-2AD71CA3B017}" destId="{7F2440DA-5532-42DD-94BD-5872D62A9D67}" srcOrd="1" destOrd="0" presId="urn:microsoft.com/office/officeart/2005/8/layout/orgChart1"/>
    <dgm:cxn modelId="{B2D63886-C31E-4A6D-8A87-5FC998F83B9B}" type="presOf" srcId="{A6A7534D-A756-46A7-9BA5-62A7BB7564EA}" destId="{DE365B76-1369-4999-AB3D-C0A771ACA35B}" srcOrd="0" destOrd="0" presId="urn:microsoft.com/office/officeart/2005/8/layout/orgChart1"/>
    <dgm:cxn modelId="{7814C701-548E-41AF-A94F-22DCAF229C2B}" type="presOf" srcId="{7873DE32-D299-40B3-9A99-BAFEC199F103}" destId="{6FB469E5-8509-4909-A781-93B6DD373B39}" srcOrd="1" destOrd="0" presId="urn:microsoft.com/office/officeart/2005/8/layout/orgChart1"/>
    <dgm:cxn modelId="{D9FA4FDE-7CCB-4B63-89CC-16F46E462A82}" type="presOf" srcId="{6D0CF995-EB30-46E9-9C51-0527126BBFA4}" destId="{80B76D23-AD55-4E83-A41E-87C939EF3F70}" srcOrd="1" destOrd="0" presId="urn:microsoft.com/office/officeart/2005/8/layout/orgChart1"/>
    <dgm:cxn modelId="{77F2F718-5715-4C3E-BBE4-7C904F5003F4}" type="presOf" srcId="{49D2CACC-28B2-4A37-9FDD-064B82E8A721}" destId="{DB4336EC-85BA-43FF-BF08-903D503CC34D}" srcOrd="0" destOrd="0" presId="urn:microsoft.com/office/officeart/2005/8/layout/orgChart1"/>
    <dgm:cxn modelId="{A23D9E10-7CAC-4AB6-B0E9-8D2FF0F3B6A1}" srcId="{6D0CF995-EB30-46E9-9C51-0527126BBFA4}" destId="{7873DE32-D299-40B3-9A99-BAFEC199F103}" srcOrd="0" destOrd="0" parTransId="{49D2CACC-28B2-4A37-9FDD-064B82E8A721}" sibTransId="{FB9A1369-B156-4E4F-A902-32E96FFCD4E2}"/>
    <dgm:cxn modelId="{109DEDB1-4191-4438-87A2-B19B50BE3EA7}" srcId="{BB57F50E-F4CC-472D-AD4A-3F6F241368CA}" destId="{6D0CF995-EB30-46E9-9C51-0527126BBFA4}" srcOrd="0" destOrd="0" parTransId="{D828AC97-C39E-4233-8599-27352DCC5870}" sibTransId="{72316F82-C742-43B4-AD49-DA94EFE1D7DD}"/>
    <dgm:cxn modelId="{B1D8C448-2F0D-4C5D-A528-A705564519D3}" type="presOf" srcId="{DEB05CCD-1CDF-480F-B491-2AD71CA3B017}" destId="{320C4953-8C25-44F0-AF55-D452A1F0A1CC}" srcOrd="0" destOrd="0" presId="urn:microsoft.com/office/officeart/2005/8/layout/orgChart1"/>
    <dgm:cxn modelId="{6644C94B-37D3-4D5F-BDBB-E27C5F8DB4A3}" srcId="{6D0CF995-EB30-46E9-9C51-0527126BBFA4}" destId="{DEB05CCD-1CDF-480F-B491-2AD71CA3B017}" srcOrd="1" destOrd="0" parTransId="{A6A7534D-A756-46A7-9BA5-62A7BB7564EA}" sibTransId="{881802E5-9D04-4BFE-92D3-F1C1709F460B}"/>
    <dgm:cxn modelId="{D65767E4-7A88-4621-933B-187967EE8582}" type="presOf" srcId="{BB57F50E-F4CC-472D-AD4A-3F6F241368CA}" destId="{DE992AAA-8EF1-4F24-9D6F-80A6C172E8B9}" srcOrd="0" destOrd="0" presId="urn:microsoft.com/office/officeart/2005/8/layout/orgChart1"/>
    <dgm:cxn modelId="{81FA6AC6-5CAF-4345-9F19-04DEE018383C}" type="presOf" srcId="{6D0CF995-EB30-46E9-9C51-0527126BBFA4}" destId="{B6184FEF-AC6A-4C36-B0DF-EAE0F6BB1C89}" srcOrd="0" destOrd="0" presId="urn:microsoft.com/office/officeart/2005/8/layout/orgChart1"/>
    <dgm:cxn modelId="{F42A334D-86C4-45E5-9390-F78BC7E4A36A}" type="presParOf" srcId="{DE992AAA-8EF1-4F24-9D6F-80A6C172E8B9}" destId="{55641D08-D406-4FE6-B639-D15305ADA4BD}" srcOrd="0" destOrd="0" presId="urn:microsoft.com/office/officeart/2005/8/layout/orgChart1"/>
    <dgm:cxn modelId="{69BD5D1B-4523-4AC8-A426-2B5844AC4AA1}" type="presParOf" srcId="{55641D08-D406-4FE6-B639-D15305ADA4BD}" destId="{F453C1A4-F85C-4DC0-8031-37EC9EAD82B6}" srcOrd="0" destOrd="0" presId="urn:microsoft.com/office/officeart/2005/8/layout/orgChart1"/>
    <dgm:cxn modelId="{18C93F60-B6BA-4937-A8AF-C37305E67362}" type="presParOf" srcId="{F453C1A4-F85C-4DC0-8031-37EC9EAD82B6}" destId="{B6184FEF-AC6A-4C36-B0DF-EAE0F6BB1C89}" srcOrd="0" destOrd="0" presId="urn:microsoft.com/office/officeart/2005/8/layout/orgChart1"/>
    <dgm:cxn modelId="{052D0747-71D9-4F58-AF84-6F928B1BD2E4}" type="presParOf" srcId="{F453C1A4-F85C-4DC0-8031-37EC9EAD82B6}" destId="{80B76D23-AD55-4E83-A41E-87C939EF3F70}" srcOrd="1" destOrd="0" presId="urn:microsoft.com/office/officeart/2005/8/layout/orgChart1"/>
    <dgm:cxn modelId="{F3512533-3831-4067-85F9-D8BAA41FCCFC}" type="presParOf" srcId="{55641D08-D406-4FE6-B639-D15305ADA4BD}" destId="{D3920D30-60CA-41CD-BDE9-394A7AB44C40}" srcOrd="1" destOrd="0" presId="urn:microsoft.com/office/officeart/2005/8/layout/orgChart1"/>
    <dgm:cxn modelId="{0CDD39E6-5E6F-4F1A-A05A-DF211B01CAFF}" type="presParOf" srcId="{D3920D30-60CA-41CD-BDE9-394A7AB44C40}" destId="{DB4336EC-85BA-43FF-BF08-903D503CC34D}" srcOrd="0" destOrd="0" presId="urn:microsoft.com/office/officeart/2005/8/layout/orgChart1"/>
    <dgm:cxn modelId="{31B1A3EC-D54D-477D-85D2-47C8AF9420DE}" type="presParOf" srcId="{D3920D30-60CA-41CD-BDE9-394A7AB44C40}" destId="{0B424B49-8C97-4E0C-A624-E52A33F2B66A}" srcOrd="1" destOrd="0" presId="urn:microsoft.com/office/officeart/2005/8/layout/orgChart1"/>
    <dgm:cxn modelId="{458AFD19-6C05-4110-B0B5-1F9590B475C9}" type="presParOf" srcId="{0B424B49-8C97-4E0C-A624-E52A33F2B66A}" destId="{03C7EC46-B6C2-4454-861F-805198D4D8B7}" srcOrd="0" destOrd="0" presId="urn:microsoft.com/office/officeart/2005/8/layout/orgChart1"/>
    <dgm:cxn modelId="{69FD1439-0CE8-4DF8-B57D-F059A8A18BFC}" type="presParOf" srcId="{03C7EC46-B6C2-4454-861F-805198D4D8B7}" destId="{603AFC26-341A-4AC0-A2E9-E7C6AFF8BA14}" srcOrd="0" destOrd="0" presId="urn:microsoft.com/office/officeart/2005/8/layout/orgChart1"/>
    <dgm:cxn modelId="{F8BBC4CD-0BBB-4E3E-BB56-7EE1593C6BD7}" type="presParOf" srcId="{03C7EC46-B6C2-4454-861F-805198D4D8B7}" destId="{6FB469E5-8509-4909-A781-93B6DD373B39}" srcOrd="1" destOrd="0" presId="urn:microsoft.com/office/officeart/2005/8/layout/orgChart1"/>
    <dgm:cxn modelId="{60838FAC-771B-4FA7-9AE6-7A668F9B94B2}" type="presParOf" srcId="{0B424B49-8C97-4E0C-A624-E52A33F2B66A}" destId="{2235CBC2-615E-4944-9256-6BAB74ED1443}" srcOrd="1" destOrd="0" presId="urn:microsoft.com/office/officeart/2005/8/layout/orgChart1"/>
    <dgm:cxn modelId="{046BF956-F1D2-4408-9B3C-41DD2C208E43}" type="presParOf" srcId="{0B424B49-8C97-4E0C-A624-E52A33F2B66A}" destId="{A78C67E9-C3ED-4A55-A8A8-861D7BA1917C}" srcOrd="2" destOrd="0" presId="urn:microsoft.com/office/officeart/2005/8/layout/orgChart1"/>
    <dgm:cxn modelId="{C9EC5464-E0AF-431C-A861-DF5147DCEFBE}" type="presParOf" srcId="{D3920D30-60CA-41CD-BDE9-394A7AB44C40}" destId="{DE365B76-1369-4999-AB3D-C0A771ACA35B}" srcOrd="2" destOrd="0" presId="urn:microsoft.com/office/officeart/2005/8/layout/orgChart1"/>
    <dgm:cxn modelId="{E1235E69-22FE-4A55-9935-E3F27C202B58}" type="presParOf" srcId="{D3920D30-60CA-41CD-BDE9-394A7AB44C40}" destId="{8256CC8D-D4D0-4711-A4B3-71C46C896D65}" srcOrd="3" destOrd="0" presId="urn:microsoft.com/office/officeart/2005/8/layout/orgChart1"/>
    <dgm:cxn modelId="{5C1CF2A2-8787-45D2-9028-BD854ED49590}" type="presParOf" srcId="{8256CC8D-D4D0-4711-A4B3-71C46C896D65}" destId="{4C5D0BE1-54AD-49B3-8ABC-B2519272DDAB}" srcOrd="0" destOrd="0" presId="urn:microsoft.com/office/officeart/2005/8/layout/orgChart1"/>
    <dgm:cxn modelId="{3DD1A588-6FF7-40CB-8010-31E552B4B39B}" type="presParOf" srcId="{4C5D0BE1-54AD-49B3-8ABC-B2519272DDAB}" destId="{320C4953-8C25-44F0-AF55-D452A1F0A1CC}" srcOrd="0" destOrd="0" presId="urn:microsoft.com/office/officeart/2005/8/layout/orgChart1"/>
    <dgm:cxn modelId="{F893FC7D-4589-4197-BC3B-C6E731CCE37E}" type="presParOf" srcId="{4C5D0BE1-54AD-49B3-8ABC-B2519272DDAB}" destId="{7F2440DA-5532-42DD-94BD-5872D62A9D67}" srcOrd="1" destOrd="0" presId="urn:microsoft.com/office/officeart/2005/8/layout/orgChart1"/>
    <dgm:cxn modelId="{2459408C-3B97-468F-AADE-CC6291330BB8}" type="presParOf" srcId="{8256CC8D-D4D0-4711-A4B3-71C46C896D65}" destId="{CF961F00-961D-4A66-9E3A-B4606834AC8E}" srcOrd="1" destOrd="0" presId="urn:microsoft.com/office/officeart/2005/8/layout/orgChart1"/>
    <dgm:cxn modelId="{6A739C3C-DF43-47EF-964E-E7420980F944}" type="presParOf" srcId="{8256CC8D-D4D0-4711-A4B3-71C46C896D65}" destId="{9CED3D7E-46F2-46E3-99C8-969EE2E02C88}" srcOrd="2" destOrd="0" presId="urn:microsoft.com/office/officeart/2005/8/layout/orgChart1"/>
    <dgm:cxn modelId="{91C910E3-C920-4B70-B17E-D4E320B193E2}" type="presParOf" srcId="{55641D08-D406-4FE6-B639-D15305ADA4BD}" destId="{FFAE686C-2638-4644-AE84-B975591F056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E6B0D-A342-4B04-9890-0BFEAB50E6C7}">
      <dsp:nvSpPr>
        <dsp:cNvPr id="0" name=""/>
        <dsp:cNvSpPr/>
      </dsp:nvSpPr>
      <dsp:spPr>
        <a:xfrm>
          <a:off x="3533445" y="1229177"/>
          <a:ext cx="1518254" cy="577122"/>
        </a:xfrm>
        <a:custGeom>
          <a:avLst/>
          <a:gdLst/>
          <a:ahLst/>
          <a:cxnLst/>
          <a:rect l="0" t="0" r="0" b="0"/>
          <a:pathLst>
            <a:path>
              <a:moveTo>
                <a:pt x="0" y="0"/>
              </a:moveTo>
              <a:lnTo>
                <a:pt x="0" y="318994"/>
              </a:lnTo>
              <a:lnTo>
                <a:pt x="1518254" y="318994"/>
              </a:lnTo>
              <a:lnTo>
                <a:pt x="1518254" y="5771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436FF1-065F-45CC-9EBA-A2930756D399}">
      <dsp:nvSpPr>
        <dsp:cNvPr id="0" name=""/>
        <dsp:cNvSpPr/>
      </dsp:nvSpPr>
      <dsp:spPr>
        <a:xfrm>
          <a:off x="1229266" y="1229177"/>
          <a:ext cx="2304178" cy="577122"/>
        </a:xfrm>
        <a:custGeom>
          <a:avLst/>
          <a:gdLst/>
          <a:ahLst/>
          <a:cxnLst/>
          <a:rect l="0" t="0" r="0" b="0"/>
          <a:pathLst>
            <a:path>
              <a:moveTo>
                <a:pt x="2304178" y="0"/>
              </a:moveTo>
              <a:lnTo>
                <a:pt x="2304178" y="318994"/>
              </a:lnTo>
              <a:lnTo>
                <a:pt x="0" y="318994"/>
              </a:lnTo>
              <a:lnTo>
                <a:pt x="0" y="5771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DB5126-049F-4FCE-80BD-1606BE5AE42D}">
      <dsp:nvSpPr>
        <dsp:cNvPr id="0" name=""/>
        <dsp:cNvSpPr/>
      </dsp:nvSpPr>
      <dsp:spPr>
        <a:xfrm>
          <a:off x="2304268" y="0"/>
          <a:ext cx="2458354" cy="122917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 MÜLKİYETE GÖRE GİRİŞİMCİLER</a:t>
          </a:r>
          <a:endParaRPr lang="tr-TR" sz="2800" kern="1200" dirty="0"/>
        </a:p>
      </dsp:txBody>
      <dsp:txXfrm>
        <a:off x="2304268" y="0"/>
        <a:ext cx="2458354" cy="1229177"/>
      </dsp:txXfrm>
    </dsp:sp>
    <dsp:sp modelId="{91E9A63A-52E4-4BCD-BAE7-7F703B1D0637}">
      <dsp:nvSpPr>
        <dsp:cNvPr id="0" name=""/>
        <dsp:cNvSpPr/>
      </dsp:nvSpPr>
      <dsp:spPr>
        <a:xfrm>
          <a:off x="89" y="1806299"/>
          <a:ext cx="2458354" cy="122917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KAMU GİRİŞİMCİLERİ</a:t>
          </a:r>
          <a:endParaRPr lang="tr-TR" sz="2800" kern="1200" dirty="0"/>
        </a:p>
      </dsp:txBody>
      <dsp:txXfrm>
        <a:off x="89" y="1806299"/>
        <a:ext cx="2458354" cy="1229177"/>
      </dsp:txXfrm>
    </dsp:sp>
    <dsp:sp modelId="{B3AF865D-AFC8-493F-BEDC-B695FDB46B84}">
      <dsp:nvSpPr>
        <dsp:cNvPr id="0" name=""/>
        <dsp:cNvSpPr/>
      </dsp:nvSpPr>
      <dsp:spPr>
        <a:xfrm>
          <a:off x="2974698" y="1806299"/>
          <a:ext cx="4154003" cy="122917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PİYASA EKONOMİSİ İÇERİSİNDE YER ALAN GİRİŞİMCİLER</a:t>
          </a:r>
          <a:endParaRPr lang="tr-TR" sz="2800" kern="1200" dirty="0"/>
        </a:p>
      </dsp:txBody>
      <dsp:txXfrm>
        <a:off x="2974698" y="1806299"/>
        <a:ext cx="4154003" cy="1229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65B76-1369-4999-AB3D-C0A771ACA35B}">
      <dsp:nvSpPr>
        <dsp:cNvPr id="0" name=""/>
        <dsp:cNvSpPr/>
      </dsp:nvSpPr>
      <dsp:spPr>
        <a:xfrm>
          <a:off x="4104456" y="863091"/>
          <a:ext cx="1189200" cy="362471"/>
        </a:xfrm>
        <a:custGeom>
          <a:avLst/>
          <a:gdLst/>
          <a:ahLst/>
          <a:cxnLst/>
          <a:rect l="0" t="0" r="0" b="0"/>
          <a:pathLst>
            <a:path>
              <a:moveTo>
                <a:pt x="0" y="0"/>
              </a:moveTo>
              <a:lnTo>
                <a:pt x="0" y="181235"/>
              </a:lnTo>
              <a:lnTo>
                <a:pt x="1189200" y="181235"/>
              </a:lnTo>
              <a:lnTo>
                <a:pt x="1189200" y="3624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4336EC-85BA-43FF-BF08-903D503CC34D}">
      <dsp:nvSpPr>
        <dsp:cNvPr id="0" name=""/>
        <dsp:cNvSpPr/>
      </dsp:nvSpPr>
      <dsp:spPr>
        <a:xfrm>
          <a:off x="2772156" y="863091"/>
          <a:ext cx="1332299" cy="362471"/>
        </a:xfrm>
        <a:custGeom>
          <a:avLst/>
          <a:gdLst/>
          <a:ahLst/>
          <a:cxnLst/>
          <a:rect l="0" t="0" r="0" b="0"/>
          <a:pathLst>
            <a:path>
              <a:moveTo>
                <a:pt x="1332299" y="0"/>
              </a:moveTo>
              <a:lnTo>
                <a:pt x="1332299" y="181235"/>
              </a:lnTo>
              <a:lnTo>
                <a:pt x="0" y="181235"/>
              </a:lnTo>
              <a:lnTo>
                <a:pt x="0" y="3624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84FEF-AC6A-4C36-B0DF-EAE0F6BB1C89}">
      <dsp:nvSpPr>
        <dsp:cNvPr id="0" name=""/>
        <dsp:cNvSpPr/>
      </dsp:nvSpPr>
      <dsp:spPr>
        <a:xfrm>
          <a:off x="3241427" y="63"/>
          <a:ext cx="1726056" cy="863028"/>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smtClean="0"/>
            <a:t>İşin Niteliğine Göre Girişimciler</a:t>
          </a:r>
          <a:endParaRPr lang="tr-TR" sz="1900" kern="1200" dirty="0"/>
        </a:p>
      </dsp:txBody>
      <dsp:txXfrm>
        <a:off x="3241427" y="63"/>
        <a:ext cx="1726056" cy="863028"/>
      </dsp:txXfrm>
    </dsp:sp>
    <dsp:sp modelId="{603AFC26-341A-4AC0-A2E9-E7C6AFF8BA14}">
      <dsp:nvSpPr>
        <dsp:cNvPr id="0" name=""/>
        <dsp:cNvSpPr/>
      </dsp:nvSpPr>
      <dsp:spPr>
        <a:xfrm>
          <a:off x="1764191" y="1225562"/>
          <a:ext cx="2015929" cy="863028"/>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smtClean="0"/>
            <a:t>Tam Kapasite Çalışma Olanakları Yaratan Girişimciler</a:t>
          </a:r>
          <a:endParaRPr lang="tr-TR" sz="1900" kern="1200" dirty="0"/>
        </a:p>
      </dsp:txBody>
      <dsp:txXfrm>
        <a:off x="1764191" y="1225562"/>
        <a:ext cx="2015929" cy="863028"/>
      </dsp:txXfrm>
    </dsp:sp>
    <dsp:sp modelId="{320C4953-8C25-44F0-AF55-D452A1F0A1CC}">
      <dsp:nvSpPr>
        <dsp:cNvPr id="0" name=""/>
        <dsp:cNvSpPr/>
      </dsp:nvSpPr>
      <dsp:spPr>
        <a:xfrm>
          <a:off x="4142593" y="1225562"/>
          <a:ext cx="2302127" cy="863028"/>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smtClean="0"/>
            <a:t>Yaratıcı Girişimciler</a:t>
          </a:r>
          <a:endParaRPr lang="tr-TR" sz="1900" kern="1200" dirty="0"/>
        </a:p>
      </dsp:txBody>
      <dsp:txXfrm>
        <a:off x="4142593" y="1225562"/>
        <a:ext cx="2302127" cy="8630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2F4B13-4E7B-4834-A37A-8D967541F3ED}" type="datetimeFigureOut">
              <a:rPr lang="tr-TR" smtClean="0"/>
              <a:t>1.11.2022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579A80-E1F9-40B7-AADB-65A09807FFA8}" type="slidenum">
              <a:rPr lang="tr-TR" smtClean="0"/>
              <a:t>‹#›</a:t>
            </a:fld>
            <a:endParaRPr lang="tr-TR"/>
          </a:p>
        </p:txBody>
      </p:sp>
    </p:spTree>
    <p:extLst>
      <p:ext uri="{BB962C8B-B14F-4D97-AF65-F5344CB8AC3E}">
        <p14:creationId xmlns:p14="http://schemas.microsoft.com/office/powerpoint/2010/main" val="47339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t>
            </a:r>
            <a:endParaRPr lang="tr-TR" dirty="0"/>
          </a:p>
        </p:txBody>
      </p:sp>
      <p:sp>
        <p:nvSpPr>
          <p:cNvPr id="4" name="Slayt Numarası Yer Tutucusu 3"/>
          <p:cNvSpPr>
            <a:spLocks noGrp="1"/>
          </p:cNvSpPr>
          <p:nvPr>
            <p:ph type="sldNum" sz="quarter" idx="10"/>
          </p:nvPr>
        </p:nvSpPr>
        <p:spPr/>
        <p:txBody>
          <a:bodyPr/>
          <a:lstStyle/>
          <a:p>
            <a:fld id="{59579A80-E1F9-40B7-AADB-65A09807FFA8}" type="slidenum">
              <a:rPr lang="tr-TR" smtClean="0"/>
              <a:t>12</a:t>
            </a:fld>
            <a:endParaRPr lang="tr-TR"/>
          </a:p>
        </p:txBody>
      </p:sp>
    </p:spTree>
    <p:extLst>
      <p:ext uri="{BB962C8B-B14F-4D97-AF65-F5344CB8AC3E}">
        <p14:creationId xmlns:p14="http://schemas.microsoft.com/office/powerpoint/2010/main" val="131150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1.11.2022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1.11.2022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1.11.2022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1.11.2022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1.xml"/><Relationship Id="rId7" Type="http://schemas.openxmlformats.org/officeDocument/2006/relationships/diagramColors" Target="../diagrams/colors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23528" y="332656"/>
            <a:ext cx="8352928" cy="6120680"/>
          </a:xfrm>
        </p:spPr>
        <p:txBody>
          <a:bodyPr/>
          <a:lstStyle/>
          <a:p>
            <a:r>
              <a:rPr lang="tr-TR" u="sng" dirty="0" smtClean="0">
                <a:solidFill>
                  <a:srgbClr val="C00000"/>
                </a:solidFill>
              </a:rPr>
              <a:t>GİRİŞİMCİLİĞİN TÜRLERİ</a:t>
            </a:r>
          </a:p>
          <a:p>
            <a:pPr algn="l"/>
            <a:r>
              <a:rPr lang="tr-TR" dirty="0" smtClean="0">
                <a:solidFill>
                  <a:schemeClr val="tx1"/>
                </a:solidFill>
              </a:rPr>
              <a:t>	</a:t>
            </a:r>
            <a:r>
              <a:rPr lang="tr-TR" sz="2000" dirty="0" smtClean="0">
                <a:solidFill>
                  <a:schemeClr val="tx1"/>
                </a:solidFill>
              </a:rPr>
              <a:t>Girişimcilik, ekonomik gelişme sürecinin son derece önemli bir değişkenidir ve süreç içerisinde girişimcinin son derece önemli bir rolü vardır.</a:t>
            </a:r>
          </a:p>
          <a:p>
            <a:pPr algn="l"/>
            <a:r>
              <a:rPr lang="tr-TR" sz="2000" dirty="0">
                <a:solidFill>
                  <a:schemeClr val="tx1"/>
                </a:solidFill>
              </a:rPr>
              <a:t>	</a:t>
            </a:r>
            <a:r>
              <a:rPr lang="tr-TR" sz="2000" dirty="0" smtClean="0">
                <a:solidFill>
                  <a:schemeClr val="tx1"/>
                </a:solidFill>
              </a:rPr>
              <a:t>Girişimciliği 2 ayrı kategoriye ayırmak gelenek haline gelmiştir.</a:t>
            </a:r>
          </a:p>
          <a:p>
            <a:endParaRPr lang="tr-TR" dirty="0" smtClean="0">
              <a:solidFill>
                <a:schemeClr val="tx1"/>
              </a:solidFill>
            </a:endParaRPr>
          </a:p>
          <a:p>
            <a:pPr algn="l"/>
            <a:endParaRPr lang="tr-TR" dirty="0">
              <a:solidFill>
                <a:schemeClr val="tx1"/>
              </a:solidFill>
            </a:endParaRPr>
          </a:p>
        </p:txBody>
      </p:sp>
      <p:graphicFrame>
        <p:nvGraphicFramePr>
          <p:cNvPr id="5" name="Diyagram 4"/>
          <p:cNvGraphicFramePr/>
          <p:nvPr>
            <p:extLst>
              <p:ext uri="{D42A27DB-BD31-4B8C-83A1-F6EECF244321}">
                <p14:modId xmlns:p14="http://schemas.microsoft.com/office/powerpoint/2010/main" val="3051200731"/>
              </p:ext>
            </p:extLst>
          </p:nvPr>
        </p:nvGraphicFramePr>
        <p:xfrm>
          <a:off x="899592" y="2276872"/>
          <a:ext cx="7128792" cy="3096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473020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fontScale="62500" lnSpcReduction="20000"/>
          </a:bodyPr>
          <a:lstStyle/>
          <a:p>
            <a:pPr marL="0" indent="0">
              <a:buNone/>
            </a:pPr>
            <a:r>
              <a:rPr lang="tr-TR" dirty="0"/>
              <a:t>15-Bağımsız </a:t>
            </a:r>
            <a:r>
              <a:rPr lang="tr-TR" dirty="0" smtClean="0"/>
              <a:t>Girişimcilik/Orijinal Girişimcilik</a:t>
            </a:r>
            <a:endParaRPr lang="tr-TR" dirty="0"/>
          </a:p>
          <a:p>
            <a:pPr marL="0" indent="0">
              <a:buNone/>
            </a:pPr>
            <a:r>
              <a:rPr lang="tr-TR" dirty="0"/>
              <a:t>	Girişimcilik, yeniliklerin ortaya çıkarılması, yeni istihdam yaratılması, yeni işletmeler kurulması ve ekonomik büyümenin ve toplumun refah seviyesinin artırılması bakımlarından ekonomik ve sosyal hayatta oynadığı rollerle ilgilidir. </a:t>
            </a:r>
          </a:p>
          <a:p>
            <a:pPr marL="0" indent="0">
              <a:buNone/>
            </a:pPr>
            <a:r>
              <a:rPr lang="tr-TR" dirty="0"/>
              <a:t>	Bununla birlikte, girişimsel davranışın ve eğilimin mevcut organizasyonlarda oynadığı roller özellikle ülkemizde henüz yeterince ele alınamamaktadır. </a:t>
            </a:r>
          </a:p>
          <a:p>
            <a:pPr marL="0" indent="0">
              <a:buNone/>
            </a:pPr>
            <a:r>
              <a:rPr lang="tr-TR" dirty="0"/>
              <a:t>	Buna göre bağımsız girişimcilik, girişimciliğin ekonomik ve sosyal hayatta oynadığı rollerin sınırlı biçimde ve daha çok yeni işletmelerin kurulması şeklinde algılanması ile ilgilidir</a:t>
            </a:r>
            <a:r>
              <a:rPr lang="tr-TR" dirty="0" smtClean="0"/>
              <a:t>.</a:t>
            </a:r>
          </a:p>
          <a:p>
            <a:pPr marL="0" indent="0">
              <a:buNone/>
            </a:pPr>
            <a:r>
              <a:rPr lang="tr-TR" dirty="0"/>
              <a:t>	 Bağımsız bir şekilde girişimciliği orijinal haliyle ilk defa oluşturan girişimciliktir.</a:t>
            </a:r>
          </a:p>
          <a:p>
            <a:pPr marL="0" indent="0">
              <a:buNone/>
            </a:pPr>
            <a:r>
              <a:rPr lang="tr-TR" dirty="0" smtClean="0"/>
              <a:t>	Hayal </a:t>
            </a:r>
            <a:r>
              <a:rPr lang="tr-TR" dirty="0"/>
              <a:t>ve düşleri gerçekleştirmek üzere ilk defa kurulan ve orijinal olan girişimcilik türüdür.</a:t>
            </a:r>
            <a:endParaRPr lang="tr-TR" dirty="0" smtClean="0"/>
          </a:p>
          <a:p>
            <a:pPr marL="0" indent="0">
              <a:buNone/>
            </a:pPr>
            <a:r>
              <a:rPr lang="tr-TR" dirty="0" smtClean="0"/>
              <a:t>16-Yatırımcı Girişimcilik</a:t>
            </a:r>
          </a:p>
          <a:p>
            <a:pPr marL="0" indent="0">
              <a:buNone/>
            </a:pPr>
            <a:r>
              <a:rPr lang="tr-TR" dirty="0" smtClean="0"/>
              <a:t>Kişisel (Bireysel) Girişimcilik</a:t>
            </a:r>
          </a:p>
          <a:p>
            <a:pPr marL="0" indent="0">
              <a:buNone/>
            </a:pPr>
            <a:r>
              <a:rPr lang="tr-TR" dirty="0"/>
              <a:t>	Sanayileşme sürecinin başlangıcında görülen bu girişimcilik tipidir</a:t>
            </a:r>
            <a:r>
              <a:rPr lang="tr-TR" dirty="0" smtClean="0"/>
              <a:t>. Karar </a:t>
            </a:r>
            <a:r>
              <a:rPr lang="tr-TR" dirty="0"/>
              <a:t>yetkisi tek kişinin elindedir</a:t>
            </a:r>
            <a:r>
              <a:rPr lang="tr-TR" dirty="0" smtClean="0"/>
              <a:t>. Bu </a:t>
            </a:r>
            <a:r>
              <a:rPr lang="tr-TR" dirty="0"/>
              <a:t>kişi işletmenin hem sahibi hem de yöneticisi durumundadır. </a:t>
            </a:r>
          </a:p>
          <a:p>
            <a:pPr marL="0" indent="0">
              <a:buNone/>
            </a:pPr>
            <a:r>
              <a:rPr lang="tr-TR" dirty="0"/>
              <a:t>İşletme için uzmanlaşma ve iş bölümü henüz gelişmemiştir</a:t>
            </a:r>
            <a:r>
              <a:rPr lang="tr-TR" dirty="0" smtClean="0"/>
              <a:t>.</a:t>
            </a:r>
          </a:p>
          <a:p>
            <a:pPr marL="0" indent="0">
              <a:buNone/>
            </a:pPr>
            <a:endParaRPr lang="tr-TR" dirty="0"/>
          </a:p>
          <a:p>
            <a:pPr marL="0" indent="0">
              <a:buNone/>
            </a:pPr>
            <a:endParaRPr lang="tr-TR" dirty="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933415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2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fontScale="70000" lnSpcReduction="20000"/>
          </a:bodyPr>
          <a:lstStyle/>
          <a:p>
            <a:pPr marL="0" indent="0">
              <a:buNone/>
            </a:pPr>
            <a:r>
              <a:rPr lang="tr-TR" dirty="0" smtClean="0"/>
              <a:t>17-Paylaşımcı (Katılımcı) Girişimcilik</a:t>
            </a:r>
          </a:p>
          <a:p>
            <a:pPr marL="0" indent="0">
              <a:buNone/>
            </a:pPr>
            <a:r>
              <a:rPr lang="tr-TR" dirty="0"/>
              <a:t>	Sanayileşmenin gelişmesi ile birlikte işletme içinde iş bölümü ve uzmanlaşma artmıştır. Finansman, üretim, pazarlama, araştırma vs. gibi yeni görevler/işlevler doğmuştur. </a:t>
            </a:r>
          </a:p>
          <a:p>
            <a:pPr marL="0" indent="0">
              <a:buNone/>
            </a:pPr>
            <a:r>
              <a:rPr lang="tr-TR" dirty="0" smtClean="0"/>
              <a:t>	Bu </a:t>
            </a:r>
            <a:r>
              <a:rPr lang="tr-TR" dirty="0"/>
              <a:t>durumda girişimci söz konusu alt dallara ilişkin her biri ayrı uzmanlık gerektiren görev ve yetkilerin büyük bir kısmını daha alt </a:t>
            </a:r>
            <a:r>
              <a:rPr lang="tr-TR" dirty="0" smtClean="0"/>
              <a:t>düzeydeki </a:t>
            </a:r>
            <a:r>
              <a:rPr lang="tr-TR" dirty="0"/>
              <a:t>yöneticilere bırakırken kendisi uzun dönemli stratejik kararların özellikle yatırım kararlarını alınması görevini üstlenmiştir. </a:t>
            </a:r>
          </a:p>
          <a:p>
            <a:pPr marL="0" indent="0">
              <a:buNone/>
            </a:pPr>
            <a:r>
              <a:rPr lang="tr-TR" dirty="0" smtClean="0"/>
              <a:t>	Yatırımcı </a:t>
            </a:r>
            <a:r>
              <a:rPr lang="tr-TR" dirty="0"/>
              <a:t>girişimcilikte sermaye sahibinin egemenliği ve yönetiminde son sözü söyleme hakkı sürmektedir.</a:t>
            </a:r>
          </a:p>
          <a:p>
            <a:pPr marL="0" indent="0">
              <a:buNone/>
            </a:pPr>
            <a:r>
              <a:rPr lang="tr-TR" dirty="0" smtClean="0"/>
              <a:t>	 </a:t>
            </a:r>
            <a:r>
              <a:rPr lang="tr-TR" dirty="0"/>
              <a:t>İşletmeyi yine tek başına kontrol etmektedir. Ancak günlük işlerin yürütülmesini alt düzey  yöneticilere bırakmıştır</a:t>
            </a:r>
            <a:r>
              <a:rPr lang="tr-TR" dirty="0" smtClean="0"/>
              <a:t>.</a:t>
            </a:r>
          </a:p>
          <a:p>
            <a:pPr marL="0" indent="0">
              <a:buNone/>
            </a:pPr>
            <a:r>
              <a:rPr lang="tr-TR" dirty="0" smtClean="0"/>
              <a:t>18-Yönetici Tipi Girişimcilik</a:t>
            </a:r>
          </a:p>
          <a:p>
            <a:pPr marL="0" indent="0">
              <a:buNone/>
            </a:pPr>
            <a:r>
              <a:rPr lang="tr-TR" dirty="0"/>
              <a:t>	Yatırıma dayalı girişimcilik tipinde deneyime dayalı yöneticilik bilgisi yeterli olurken, zamanla işletme yönetim ve sorunlarının bilimin konusu olmasıyla, eğitilmiş yöneticiler yetişmeye başlamıştır. </a:t>
            </a:r>
          </a:p>
          <a:p>
            <a:pPr marL="0" indent="0">
              <a:buNone/>
            </a:pPr>
            <a:r>
              <a:rPr lang="tr-TR" dirty="0"/>
              <a:t>	Böylece girişimcilik bilgisi olmayan sermayedar, uzman bilgiye ihtiyaç duyulan işletmesinde, profesyonel yöneticilerle çalışmak zorunda kalmıştır. Sonuçta işletmenin yönetimini bir kişi değil, bir grup üstlenmiştir.</a:t>
            </a:r>
          </a:p>
          <a:p>
            <a:pPr marL="0" indent="0">
              <a:buNone/>
            </a:pPr>
            <a:endParaRPr lang="tr-TR" dirty="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233558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3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92688"/>
          </a:xfrm>
        </p:spPr>
        <p:txBody>
          <a:bodyPr>
            <a:normAutofit fontScale="85000" lnSpcReduction="10000"/>
          </a:bodyPr>
          <a:lstStyle/>
          <a:p>
            <a:pPr marL="0" indent="0">
              <a:buNone/>
            </a:pPr>
            <a:r>
              <a:rPr lang="tr-TR" dirty="0" smtClean="0"/>
              <a:t>19-Bilişimci Girişimcilik</a:t>
            </a:r>
          </a:p>
          <a:p>
            <a:pPr marL="0" indent="0">
              <a:buNone/>
            </a:pPr>
            <a:r>
              <a:rPr lang="tr-TR" dirty="0"/>
              <a:t>	Bilgi toplumunda bilişim teknolojisinin bilgi üretimini hızlandırması sonucu bilginin hem hacmi hem de göreceli önemi artırmıştır.  Bu bilgiler, girişimcinin kararlarını belirleyecektir. Girişimci riskini en aza indirmek ve en yüksek karı elde edebilmek için kendini belli bir bilgi yüküyle donatarak karar ve tercihlerinde akılcı olmak zorundadır. </a:t>
            </a:r>
          </a:p>
          <a:p>
            <a:pPr marL="0" indent="0">
              <a:buNone/>
            </a:pPr>
            <a:r>
              <a:rPr lang="tr-TR" dirty="0"/>
              <a:t>	Ayrıca girişimci ekonomik ve toplumsal alanlarda köklü yeniliklerin ve girişimlerin kaynağı durumundadır. Çünkü bu buluşlara üretim sürecine ve ticari ilişkilere aktararak yenilik şekline dönüştüren girişimcilerdir. </a:t>
            </a:r>
          </a:p>
          <a:p>
            <a:pPr marL="0" indent="0">
              <a:buNone/>
            </a:pPr>
            <a:r>
              <a:rPr lang="tr-TR" dirty="0" smtClean="0"/>
              <a:t>Bilişimci Girişimci=Güdülenme X Yetenek X Bilişim</a:t>
            </a:r>
          </a:p>
          <a:p>
            <a:pPr marL="0" indent="0">
              <a:buNone/>
            </a:pPr>
            <a:r>
              <a:rPr lang="tr-TR" dirty="0"/>
              <a:t>	</a:t>
            </a:r>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891695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5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fontScale="55000" lnSpcReduction="20000"/>
          </a:bodyPr>
          <a:lstStyle/>
          <a:p>
            <a:pPr marL="0" indent="0">
              <a:buNone/>
            </a:pPr>
            <a:r>
              <a:rPr lang="tr-TR" dirty="0" smtClean="0"/>
              <a:t>20-Ortak Girişimcilik</a:t>
            </a:r>
          </a:p>
          <a:p>
            <a:pPr marL="0" indent="0">
              <a:buNone/>
            </a:pPr>
            <a:r>
              <a:rPr lang="tr-TR" dirty="0"/>
              <a:t>	Belli bir iş için kurulan ortaklıklar. </a:t>
            </a:r>
            <a:r>
              <a:rPr lang="tr-TR" dirty="0" smtClean="0"/>
              <a:t>Genellikle </a:t>
            </a:r>
            <a:r>
              <a:rPr lang="tr-TR" dirty="0"/>
              <a:t>büyük çaplı proje tipi taahhüt işlerinde, farklı uzmanlık gerektiren işlerde işbirliği yapma şeklinde olur</a:t>
            </a:r>
          </a:p>
          <a:p>
            <a:pPr marL="0" indent="0">
              <a:buNone/>
            </a:pPr>
            <a:r>
              <a:rPr lang="tr-TR" dirty="0" err="1"/>
              <a:t>Örn</a:t>
            </a:r>
            <a:r>
              <a:rPr lang="tr-TR" dirty="0"/>
              <a:t>; Baraj, Boğaziçi Köprüleri, Metro inşaatı vb</a:t>
            </a:r>
            <a:r>
              <a:rPr lang="tr-TR" dirty="0" smtClean="0"/>
              <a:t>.</a:t>
            </a:r>
          </a:p>
          <a:p>
            <a:pPr marL="0" indent="0">
              <a:buNone/>
            </a:pPr>
            <a:r>
              <a:rPr lang="tr-TR" dirty="0"/>
              <a:t>	 Başarılı ve başarısız bir işadamı, kişisel ve buna bağlı olarak karar alma yeteneği ile birbirinden ayrılmakla birlikte bir işe başlarken </a:t>
            </a:r>
            <a:r>
              <a:rPr lang="tr-TR" dirty="0" smtClean="0"/>
              <a:t>göz önünde </a:t>
            </a:r>
            <a:r>
              <a:rPr lang="tr-TR" dirty="0"/>
              <a:t>bulundurulması gereken bazı başarı faktörleri de vardır. Bunlar;</a:t>
            </a:r>
          </a:p>
          <a:p>
            <a:pPr marL="0" indent="0">
              <a:buNone/>
            </a:pPr>
            <a:r>
              <a:rPr lang="tr-TR" dirty="0" smtClean="0"/>
              <a:t>*İş </a:t>
            </a:r>
            <a:r>
              <a:rPr lang="tr-TR" dirty="0"/>
              <a:t>olanağının bulunması</a:t>
            </a:r>
          </a:p>
          <a:p>
            <a:pPr marL="0" indent="0">
              <a:buNone/>
            </a:pPr>
            <a:r>
              <a:rPr lang="tr-TR" dirty="0" smtClean="0"/>
              <a:t>*İşe </a:t>
            </a:r>
            <a:r>
              <a:rPr lang="tr-TR" dirty="0"/>
              <a:t>başlamak için uygun zamanın seçilmesi</a:t>
            </a:r>
          </a:p>
          <a:p>
            <a:pPr marL="0" indent="0">
              <a:buNone/>
            </a:pPr>
            <a:r>
              <a:rPr lang="tr-TR" dirty="0" smtClean="0"/>
              <a:t>*Yönetim </a:t>
            </a:r>
            <a:r>
              <a:rPr lang="tr-TR" dirty="0"/>
              <a:t>yeteneği ve tecrübesi</a:t>
            </a:r>
          </a:p>
          <a:p>
            <a:pPr marL="0" indent="0">
              <a:buNone/>
            </a:pPr>
            <a:r>
              <a:rPr lang="tr-TR" dirty="0" smtClean="0"/>
              <a:t>*Öz </a:t>
            </a:r>
            <a:r>
              <a:rPr lang="tr-TR" dirty="0"/>
              <a:t>sermaye ve kredi olanakları</a:t>
            </a:r>
          </a:p>
          <a:p>
            <a:pPr marL="0" indent="0">
              <a:buNone/>
            </a:pPr>
            <a:r>
              <a:rPr lang="tr-TR" dirty="0" smtClean="0"/>
              <a:t>*Riske </a:t>
            </a:r>
            <a:r>
              <a:rPr lang="tr-TR" dirty="0"/>
              <a:t>karşı </a:t>
            </a:r>
            <a:r>
              <a:rPr lang="tr-TR" dirty="0" smtClean="0"/>
              <a:t>sigorta</a:t>
            </a:r>
          </a:p>
          <a:p>
            <a:pPr marL="0" indent="0">
              <a:buNone/>
            </a:pPr>
            <a:r>
              <a:rPr lang="tr-TR" smtClean="0">
                <a:solidFill>
                  <a:srgbClr val="C00000"/>
                </a:solidFill>
              </a:rPr>
              <a:t>*Konsorsiyum</a:t>
            </a:r>
            <a:r>
              <a:rPr lang="tr-TR" smtClean="0"/>
              <a:t> </a:t>
            </a:r>
            <a:r>
              <a:rPr lang="tr-TR" dirty="0"/>
              <a:t>ya da </a:t>
            </a:r>
            <a:r>
              <a:rPr lang="tr-TR" dirty="0">
                <a:solidFill>
                  <a:srgbClr val="C00000"/>
                </a:solidFill>
              </a:rPr>
              <a:t>Şirketler Birliği</a:t>
            </a:r>
            <a:r>
              <a:rPr lang="tr-TR" dirty="0"/>
              <a:t>, iki ya da daha fazla işletmenin belirli bir projenin uygulanması konusunda yaptığı iş birliğidir.</a:t>
            </a:r>
          </a:p>
          <a:p>
            <a:pPr marL="0" indent="0">
              <a:buNone/>
            </a:pPr>
            <a:r>
              <a:rPr lang="tr-TR" dirty="0" smtClean="0"/>
              <a:t>	Belli </a:t>
            </a:r>
            <a:r>
              <a:rPr lang="tr-TR" dirty="0"/>
              <a:t>bir konuda, ortak menfaati olan ve genellikle kredi verenlerin (bankaların) teşkil ettiği iktisadi bir grup. Uluslararası kuruluşların ve hükümetlerin iktisadi ve mali yardımları yürütmek için meydana getirdikleri birliklere de konsorsiyum denilmektedir.</a:t>
            </a:r>
            <a:endParaRPr lang="tr-TR" dirty="0" smtClean="0"/>
          </a:p>
          <a:p>
            <a:pPr marL="0" indent="0">
              <a:buNone/>
            </a:pPr>
            <a:r>
              <a:rPr lang="tr-TR" dirty="0" smtClean="0"/>
              <a:t>21-Girişimci Girişimciliği</a:t>
            </a:r>
          </a:p>
          <a:p>
            <a:pPr marL="0" indent="0">
              <a:buNone/>
            </a:pPr>
            <a:r>
              <a:rPr lang="tr-TR" dirty="0" smtClean="0"/>
              <a:t>	Daha </a:t>
            </a:r>
            <a:r>
              <a:rPr lang="tr-TR" dirty="0"/>
              <a:t>önceden başarılı olmuş girişimcilerin, yeni girişimcileri hedef alan yatırımlarıdır. İyi fikirleri olan girişimcilere rasyonel ortak, iyi bir finansör, motivasyon aracı, organizatör, cesur bir arkadaş olma durumudur.</a:t>
            </a:r>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826414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0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48672"/>
          </a:xfrm>
        </p:spPr>
        <p:txBody>
          <a:bodyPr>
            <a:normAutofit fontScale="62500" lnSpcReduction="20000"/>
          </a:bodyPr>
          <a:lstStyle/>
          <a:p>
            <a:pPr marL="0" indent="0">
              <a:buNone/>
            </a:pPr>
            <a:r>
              <a:rPr lang="tr-TR" u="sng" dirty="0" smtClean="0"/>
              <a:t>GİRİŞİMCİNİN GÖREVLERİ</a:t>
            </a:r>
          </a:p>
          <a:p>
            <a:pPr marL="0" indent="0">
              <a:buNone/>
            </a:pPr>
            <a:r>
              <a:rPr lang="tr-TR" dirty="0" smtClean="0"/>
              <a:t>1-İşletmenin sahipliğini yapmak</a:t>
            </a:r>
          </a:p>
          <a:p>
            <a:pPr marL="0" indent="0">
              <a:buNone/>
            </a:pPr>
            <a:r>
              <a:rPr lang="tr-TR" dirty="0" smtClean="0"/>
              <a:t>2-Yeni örgütler kurmak</a:t>
            </a:r>
          </a:p>
          <a:p>
            <a:pPr marL="0" indent="0">
              <a:buNone/>
            </a:pPr>
            <a:r>
              <a:rPr lang="tr-TR" dirty="0" smtClean="0"/>
              <a:t>3-Pazara yenilik getirmek</a:t>
            </a:r>
          </a:p>
          <a:p>
            <a:pPr marL="0" indent="0">
              <a:buNone/>
            </a:pPr>
            <a:r>
              <a:rPr lang="tr-TR" dirty="0" smtClean="0"/>
              <a:t>4-Pazardaki fırsatları belirlemek</a:t>
            </a:r>
          </a:p>
          <a:p>
            <a:pPr marL="0" indent="0">
              <a:buNone/>
            </a:pPr>
            <a:r>
              <a:rPr lang="tr-TR" dirty="0" smtClean="0"/>
              <a:t>5-Uzmanlık</a:t>
            </a:r>
          </a:p>
          <a:p>
            <a:pPr marL="0" indent="0">
              <a:buNone/>
            </a:pPr>
            <a:r>
              <a:rPr lang="tr-TR" dirty="0" smtClean="0"/>
              <a:t>6-Liderlik yapmak</a:t>
            </a:r>
          </a:p>
          <a:p>
            <a:pPr marL="0" indent="0">
              <a:buNone/>
            </a:pPr>
            <a:endParaRPr lang="tr-TR" dirty="0"/>
          </a:p>
          <a:p>
            <a:pPr marL="0" indent="0">
              <a:buNone/>
            </a:pPr>
            <a:r>
              <a:rPr lang="tr-TR" dirty="0" smtClean="0"/>
              <a:t>Girişimcilerde bulunması gereken özellikler ve becerilerden bazılarını hatırlamak gerekirse,</a:t>
            </a:r>
          </a:p>
          <a:p>
            <a:pPr marL="0" indent="0">
              <a:buNone/>
            </a:pPr>
            <a:r>
              <a:rPr lang="tr-TR" dirty="0" smtClean="0"/>
              <a:t>*Orta düzeyde risk almayı tercih etme</a:t>
            </a:r>
          </a:p>
          <a:p>
            <a:pPr marL="0" indent="0">
              <a:buNone/>
            </a:pPr>
            <a:r>
              <a:rPr lang="tr-TR" dirty="0" smtClean="0"/>
              <a:t>*Başarma konusunda kendi yeteneklerine güvenme</a:t>
            </a:r>
          </a:p>
          <a:p>
            <a:pPr marL="0" indent="0">
              <a:buNone/>
            </a:pPr>
            <a:r>
              <a:rPr lang="tr-TR" dirty="0" smtClean="0"/>
              <a:t>*Geribildirim isteği</a:t>
            </a:r>
          </a:p>
          <a:p>
            <a:pPr marL="0" indent="0">
              <a:buNone/>
            </a:pPr>
            <a:r>
              <a:rPr lang="tr-TR" dirty="0" smtClean="0"/>
              <a:t>*Yüksek düzeyde enerji</a:t>
            </a:r>
          </a:p>
          <a:p>
            <a:pPr marL="0" indent="0">
              <a:buNone/>
            </a:pPr>
            <a:r>
              <a:rPr lang="tr-TR" dirty="0" smtClean="0"/>
              <a:t>*Geleceğe dönük olma</a:t>
            </a:r>
          </a:p>
          <a:p>
            <a:pPr marL="0" indent="0">
              <a:buNone/>
            </a:pPr>
            <a:r>
              <a:rPr lang="tr-TR" dirty="0" smtClean="0"/>
              <a:t>*Örgütlenme yeteneği</a:t>
            </a:r>
          </a:p>
          <a:p>
            <a:pPr marL="0" indent="0">
              <a:buNone/>
            </a:pPr>
            <a:r>
              <a:rPr lang="tr-TR" dirty="0" smtClean="0"/>
              <a:t>*Başarıya paradan daha çok değer verme</a:t>
            </a:r>
          </a:p>
          <a:p>
            <a:pPr marL="0" indent="0">
              <a:buNone/>
            </a:pPr>
            <a:endParaRPr lang="tr-TR" dirty="0"/>
          </a:p>
          <a:p>
            <a:pPr marL="0" indent="0">
              <a:buNone/>
            </a:pPr>
            <a:r>
              <a:rPr lang="tr-TR" dirty="0" smtClean="0"/>
              <a:t>	</a:t>
            </a: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07080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7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976664"/>
          </a:xfrm>
        </p:spPr>
        <p:txBody>
          <a:bodyPr>
            <a:normAutofit fontScale="77500" lnSpcReduction="20000"/>
          </a:bodyPr>
          <a:lstStyle/>
          <a:p>
            <a:pPr marL="0" indent="0">
              <a:buNone/>
            </a:pPr>
            <a:r>
              <a:rPr lang="tr-TR" dirty="0"/>
              <a:t>Girişimcilik kısmen kişisel özellikleri ,kısmen de eğitim yoluyla öğrenilen bir süreçtir. Biçimsel bir eğitim ile verilmeye çalışılan yaratıcı, eleştirel ve analitik düşünme yeteneklerinin geliştirilmesi ve girişimciliğin özendirilmesidir.</a:t>
            </a:r>
          </a:p>
          <a:p>
            <a:pPr marL="0" indent="0">
              <a:buNone/>
            </a:pPr>
            <a:r>
              <a:rPr lang="tr-TR" dirty="0"/>
              <a:t>	Eğitim programları sayesinde;</a:t>
            </a:r>
          </a:p>
          <a:p>
            <a:pPr marL="0" indent="0">
              <a:buNone/>
            </a:pPr>
            <a:r>
              <a:rPr lang="tr-TR" dirty="0"/>
              <a:t>1-İş fırsatlarını görmeyi öğrenmek</a:t>
            </a:r>
          </a:p>
          <a:p>
            <a:pPr marL="0" indent="0">
              <a:buNone/>
            </a:pPr>
            <a:r>
              <a:rPr lang="tr-TR" dirty="0"/>
              <a:t>2-İş fırsatlarını değerlendirmeyi öğrenmek</a:t>
            </a:r>
          </a:p>
          <a:p>
            <a:pPr marL="0" indent="0">
              <a:buNone/>
            </a:pPr>
            <a:r>
              <a:rPr lang="tr-TR" dirty="0"/>
              <a:t>3-Yönetsel ilkeleri öğrenmek (Planlama, örgütlenme, yürütme, eşgüdüm, denetim)</a:t>
            </a:r>
          </a:p>
          <a:p>
            <a:pPr marL="0" indent="0">
              <a:buNone/>
            </a:pPr>
            <a:r>
              <a:rPr lang="tr-TR" dirty="0"/>
              <a:t>4-Ülkedeki hukuki mevzuat hakkında bilgi edinmek</a:t>
            </a:r>
          </a:p>
          <a:p>
            <a:pPr marL="0" indent="0">
              <a:buNone/>
            </a:pPr>
            <a:r>
              <a:rPr lang="tr-TR" dirty="0"/>
              <a:t>5-İşletme fonksiyonlarını analiz etmek (Yönetim, finansman, üretim, pazarlama, insan kaynakları, halkla ilişkiler)</a:t>
            </a:r>
          </a:p>
          <a:p>
            <a:pPr marL="0" indent="0">
              <a:buNone/>
            </a:pPr>
            <a:r>
              <a:rPr lang="tr-TR" dirty="0"/>
              <a:t>6-Kredi bulunabilecek kuruluşları öğrenmek mümkün olacaktır</a:t>
            </a:r>
            <a:r>
              <a:rPr lang="tr-TR" dirty="0" smtClean="0"/>
              <a:t>.</a:t>
            </a:r>
          </a:p>
          <a:p>
            <a:pPr marL="0" indent="0">
              <a:buNone/>
            </a:pPr>
            <a:r>
              <a:rPr lang="tr-TR" dirty="0"/>
              <a:t>	</a:t>
            </a:r>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2806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3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04656"/>
          </a:xfrm>
        </p:spPr>
        <p:txBody>
          <a:bodyPr>
            <a:normAutofit fontScale="62500" lnSpcReduction="20000"/>
          </a:bodyPr>
          <a:lstStyle/>
          <a:p>
            <a:pPr marL="0" indent="0">
              <a:buNone/>
            </a:pPr>
            <a:r>
              <a:rPr lang="tr-TR" dirty="0"/>
              <a:t>Alınacak eğitimle kazanılacak yetenekler şunlar olabilir;</a:t>
            </a:r>
          </a:p>
          <a:p>
            <a:pPr marL="0" indent="0">
              <a:buNone/>
            </a:pPr>
            <a:r>
              <a:rPr lang="tr-TR" dirty="0"/>
              <a:t>*Kararlılık</a:t>
            </a:r>
          </a:p>
          <a:p>
            <a:pPr marL="0" indent="0">
              <a:buNone/>
            </a:pPr>
            <a:r>
              <a:rPr lang="tr-TR" dirty="0"/>
              <a:t>*Başarma arzusu</a:t>
            </a:r>
          </a:p>
          <a:p>
            <a:pPr marL="0" indent="0">
              <a:buNone/>
            </a:pPr>
            <a:r>
              <a:rPr lang="tr-TR" dirty="0"/>
              <a:t>*Geri besleme</a:t>
            </a:r>
          </a:p>
          <a:p>
            <a:pPr marL="0" indent="0">
              <a:buNone/>
            </a:pPr>
            <a:r>
              <a:rPr lang="tr-TR" dirty="0"/>
              <a:t>*İç kontrol odaklı olmak</a:t>
            </a:r>
          </a:p>
          <a:p>
            <a:pPr marL="0" indent="0">
              <a:buNone/>
            </a:pPr>
            <a:r>
              <a:rPr lang="tr-TR" dirty="0"/>
              <a:t>*Hedeflere ve fırsatlara odaklanma</a:t>
            </a:r>
          </a:p>
          <a:p>
            <a:pPr marL="0" indent="0">
              <a:buNone/>
            </a:pPr>
            <a:r>
              <a:rPr lang="tr-TR" dirty="0"/>
              <a:t>*İlk adımı atabilme ve sorumluluk bilinci</a:t>
            </a:r>
          </a:p>
          <a:p>
            <a:pPr marL="0" indent="0">
              <a:buNone/>
            </a:pPr>
            <a:r>
              <a:rPr lang="tr-TR" dirty="0"/>
              <a:t>*Problem çözmede ısrarcılık</a:t>
            </a:r>
          </a:p>
          <a:p>
            <a:pPr marL="0" indent="0">
              <a:buNone/>
            </a:pPr>
            <a:r>
              <a:rPr lang="tr-TR" dirty="0"/>
              <a:t>*Stres ve belirsizlik karşısında toleranslı olmak</a:t>
            </a:r>
          </a:p>
          <a:p>
            <a:pPr marL="0" indent="0">
              <a:buNone/>
            </a:pPr>
            <a:r>
              <a:rPr lang="tr-TR" dirty="0"/>
              <a:t>*Akla uygun derecede risk almak</a:t>
            </a:r>
          </a:p>
          <a:p>
            <a:pPr marL="0" indent="0">
              <a:buNone/>
            </a:pPr>
            <a:r>
              <a:rPr lang="tr-TR" dirty="0"/>
              <a:t>*Doğruluk ve güvenilirlik</a:t>
            </a:r>
          </a:p>
          <a:p>
            <a:pPr marL="0" indent="0">
              <a:buNone/>
            </a:pPr>
            <a:r>
              <a:rPr lang="tr-TR" dirty="0"/>
              <a:t>*Başarısızlıktan ders alma</a:t>
            </a:r>
          </a:p>
          <a:p>
            <a:pPr marL="0" indent="0">
              <a:buNone/>
            </a:pPr>
            <a:r>
              <a:rPr lang="tr-TR" dirty="0"/>
              <a:t>*Ekip çalışması </a:t>
            </a:r>
            <a:r>
              <a:rPr lang="tr-TR" dirty="0" smtClean="0"/>
              <a:t>yapabilme</a:t>
            </a:r>
          </a:p>
          <a:p>
            <a:pPr marL="0" indent="0">
              <a:buNone/>
            </a:pPr>
            <a:r>
              <a:rPr lang="tr-TR" dirty="0" smtClean="0"/>
              <a:t>Bununla birlikte öğretilemeyen özellik ve beceriler  ,</a:t>
            </a:r>
          </a:p>
          <a:p>
            <a:pPr marL="0" indent="0">
              <a:buNone/>
            </a:pPr>
            <a:r>
              <a:rPr lang="tr-TR" dirty="0" smtClean="0"/>
              <a:t>*Sağlıklı olmak</a:t>
            </a:r>
          </a:p>
          <a:p>
            <a:pPr marL="0" indent="0">
              <a:buNone/>
            </a:pPr>
            <a:r>
              <a:rPr lang="tr-TR" dirty="0" smtClean="0"/>
              <a:t>*Enerjik olmak</a:t>
            </a:r>
          </a:p>
          <a:p>
            <a:pPr marL="0" indent="0">
              <a:buNone/>
            </a:pPr>
            <a:r>
              <a:rPr lang="tr-TR" dirty="0" smtClean="0"/>
              <a:t>*Yüksek zeka</a:t>
            </a:r>
          </a:p>
          <a:p>
            <a:pPr marL="0" indent="0">
              <a:buNone/>
            </a:pPr>
            <a:r>
              <a:rPr lang="tr-TR" dirty="0" smtClean="0"/>
              <a:t>*Kavrama yeteneği</a:t>
            </a:r>
          </a:p>
          <a:p>
            <a:pPr marL="0" indent="0">
              <a:buNone/>
            </a:pPr>
            <a:r>
              <a:rPr lang="tr-TR" dirty="0" smtClean="0"/>
              <a:t>*Yaratıcılık yeteneği</a:t>
            </a:r>
          </a:p>
          <a:p>
            <a:pPr marL="0" indent="0">
              <a:buNone/>
            </a:pPr>
            <a:endParaRPr lang="tr-TR" dirty="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980597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6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832648"/>
          </a:xfrm>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Kaynaklar</a:t>
            </a:r>
          </a:p>
          <a:p>
            <a:pPr marL="0" indent="0">
              <a:buNone/>
            </a:pPr>
            <a:r>
              <a:rPr lang="tr-TR" dirty="0"/>
              <a:t>1-https://slideplayer.biz.tr/</a:t>
            </a:r>
            <a:r>
              <a:rPr lang="tr-TR" dirty="0" err="1"/>
              <a:t>slide</a:t>
            </a:r>
            <a:r>
              <a:rPr lang="tr-TR" dirty="0"/>
              <a:t>/13502793</a:t>
            </a:r>
            <a:r>
              <a:rPr lang="tr-TR" dirty="0" smtClean="0"/>
              <a:t>/</a:t>
            </a:r>
          </a:p>
          <a:p>
            <a:pPr marL="0" indent="0">
              <a:buNone/>
            </a:pPr>
            <a:r>
              <a:rPr lang="tr-TR" dirty="0"/>
              <a:t>2-Girişimcilik ve küçük işletme yönetimi</a:t>
            </a:r>
          </a:p>
          <a:p>
            <a:pPr marL="0" indent="0">
              <a:buNone/>
            </a:pPr>
            <a:r>
              <a:rPr lang="tr-TR" dirty="0"/>
              <a:t>Yrd. </a:t>
            </a:r>
            <a:r>
              <a:rPr lang="tr-TR" dirty="0" err="1"/>
              <a:t>Doç</a:t>
            </a:r>
            <a:r>
              <a:rPr lang="tr-TR" dirty="0"/>
              <a:t> Dr. Orhan küçük</a:t>
            </a:r>
          </a:p>
          <a:p>
            <a:pPr marL="0" indent="0">
              <a:buNone/>
            </a:pPr>
            <a:r>
              <a:rPr lang="tr-TR" smtClean="0"/>
              <a:t>3-Girişimcilik, Semra ARIKAN</a:t>
            </a:r>
            <a:endParaRPr lang="tr-TR" dirty="0"/>
          </a:p>
        </p:txBody>
      </p:sp>
    </p:spTree>
    <p:extLst>
      <p:ext uri="{BB962C8B-B14F-4D97-AF65-F5344CB8AC3E}">
        <p14:creationId xmlns:p14="http://schemas.microsoft.com/office/powerpoint/2010/main" val="2514876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85000" lnSpcReduction="10000"/>
          </a:bodyPr>
          <a:lstStyle/>
          <a:p>
            <a:pPr marL="0" indent="0">
              <a:buNone/>
            </a:pPr>
            <a:r>
              <a:rPr lang="tr-TR" u="sng" dirty="0"/>
              <a:t>KAMU GİRİŞİMCİLERİ</a:t>
            </a:r>
          </a:p>
          <a:p>
            <a:pPr marL="0" indent="0">
              <a:buNone/>
            </a:pPr>
            <a:r>
              <a:rPr lang="tr-TR" dirty="0" smtClean="0"/>
              <a:t>	Katı bütçe kısıtlamaları ile siyasi otoritenin kararlarına bağlı olarak çalışırlar. Kamunun yarattığı hazır ya da ürettiği kaynakları kullanırlar. Katı bütçe kısıtlamaları kamu girişimcilerini dar anlamda «bürokrat» tanımı içine sokmaktadır.</a:t>
            </a:r>
          </a:p>
          <a:p>
            <a:pPr marL="0" indent="0">
              <a:buNone/>
            </a:pPr>
            <a:r>
              <a:rPr lang="tr-TR" dirty="0"/>
              <a:t>	</a:t>
            </a:r>
            <a:r>
              <a:rPr lang="tr-TR" dirty="0" smtClean="0"/>
              <a:t>Ancak zaman zaman siyasi yetkililerin gerekli fırsatları vermesi sonucunda bürokratik engeller aşılarak , kaynak kullanımını esneterek gerçeklik ilkesini ön plana çıkaran yönetimlerde gözlenmektedir. Piyasa ekonomisi algısı içerisinde çalışan kamu işletmeleri de son zamanlarda çoğalmıştır.</a:t>
            </a:r>
          </a:p>
          <a:p>
            <a:pPr marL="0" indent="0">
              <a:buNone/>
            </a:pPr>
            <a:r>
              <a:rPr lang="tr-TR" dirty="0"/>
              <a:t>	</a:t>
            </a:r>
            <a:r>
              <a:rPr lang="tr-TR" dirty="0" smtClean="0"/>
              <a:t>Girişimcileri işin mülkiyetine göre ikiye ayırdığımız gibi yapılan işin niteliğine göre de ikiye ayırabiliriz.</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07272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0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297653272"/>
              </p:ext>
            </p:extLst>
          </p:nvPr>
        </p:nvGraphicFramePr>
        <p:xfrm>
          <a:off x="503548" y="1340768"/>
          <a:ext cx="8208912" cy="2088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Metin kutusu 4"/>
          <p:cNvSpPr txBox="1"/>
          <p:nvPr/>
        </p:nvSpPr>
        <p:spPr>
          <a:xfrm>
            <a:off x="395536" y="3789040"/>
            <a:ext cx="8424936" cy="1477328"/>
          </a:xfrm>
          <a:prstGeom prst="rect">
            <a:avLst/>
          </a:prstGeom>
          <a:noFill/>
        </p:spPr>
        <p:txBody>
          <a:bodyPr wrap="square" rtlCol="0">
            <a:spAutoFit/>
          </a:bodyPr>
          <a:lstStyle/>
          <a:p>
            <a:r>
              <a:rPr lang="tr-TR" b="1" dirty="0"/>
              <a:t>Tam Kapasite Çalışma Olanakları Yaratan </a:t>
            </a:r>
            <a:r>
              <a:rPr lang="tr-TR" b="1" dirty="0" smtClean="0"/>
              <a:t>Girişimciler: </a:t>
            </a:r>
            <a:r>
              <a:rPr lang="tr-TR" dirty="0" smtClean="0"/>
              <a:t>Mevcut kaynakları iyi kullanarak işleri yürüten girişimcilerdir.</a:t>
            </a:r>
          </a:p>
          <a:p>
            <a:r>
              <a:rPr lang="tr-TR" b="1" dirty="0" smtClean="0"/>
              <a:t>Yaratıcı Girişimciler: </a:t>
            </a:r>
            <a:r>
              <a:rPr lang="tr-TR" dirty="0" smtClean="0"/>
              <a:t>Olağan ve olağandışı koşullarda işgücü ve sermaye kaynağını verimli kullanarak detayları düşünebilen , planlayan , yürüten ve sonuç alan girişimcilerdir. Girişimci kavramının asıl içeriği bu kategoride yer almaktadır.</a:t>
            </a: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026462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976664"/>
          </a:xfrm>
        </p:spPr>
        <p:txBody>
          <a:bodyPr>
            <a:normAutofit fontScale="55000" lnSpcReduction="20000"/>
          </a:bodyPr>
          <a:lstStyle/>
          <a:p>
            <a:pPr marL="0" indent="0" algn="ctr">
              <a:buNone/>
            </a:pPr>
            <a:r>
              <a:rPr lang="tr-TR" u="sng" dirty="0" smtClean="0">
                <a:solidFill>
                  <a:srgbClr val="C00000"/>
                </a:solidFill>
              </a:rPr>
              <a:t>GİRİŞİMCİLİK TÜRLERİ</a:t>
            </a:r>
          </a:p>
          <a:p>
            <a:pPr marL="0" indent="0">
              <a:buNone/>
            </a:pPr>
            <a:r>
              <a:rPr lang="tr-TR" u="sng" dirty="0" smtClean="0"/>
              <a:t>Girişimcilik </a:t>
            </a:r>
            <a:r>
              <a:rPr lang="tr-TR" u="sng" dirty="0"/>
              <a:t>değişik bakış açılarından farklı biçimlerde tanımlanabilir.</a:t>
            </a:r>
            <a:r>
              <a:rPr lang="tr-TR" u="sng" dirty="0">
                <a:solidFill>
                  <a:srgbClr val="C00000"/>
                </a:solidFill>
              </a:rPr>
              <a:t> </a:t>
            </a:r>
            <a:endParaRPr lang="tr-TR" u="sng" dirty="0" smtClean="0">
              <a:solidFill>
                <a:srgbClr val="C00000"/>
              </a:solidFill>
            </a:endParaRPr>
          </a:p>
          <a:p>
            <a:pPr marL="0" indent="0">
              <a:buNone/>
            </a:pPr>
            <a:r>
              <a:rPr lang="tr-TR" dirty="0" smtClean="0"/>
              <a:t>1-Profesyonel Girişimcilik</a:t>
            </a:r>
          </a:p>
          <a:p>
            <a:pPr marL="0" indent="0">
              <a:buNone/>
            </a:pPr>
            <a:r>
              <a:rPr lang="tr-TR" dirty="0"/>
              <a:t>	İşletmelerin işletme içinden ya da dışından uzman bir kişiye devredilmesidir</a:t>
            </a:r>
            <a:r>
              <a:rPr lang="tr-TR" dirty="0" smtClean="0"/>
              <a:t>. 1980 </a:t>
            </a:r>
            <a:r>
              <a:rPr lang="tr-TR" dirty="0"/>
              <a:t>ekonomik krizde çok yaygın rastlanmıştır.</a:t>
            </a:r>
          </a:p>
          <a:p>
            <a:pPr marL="0" indent="0">
              <a:buNone/>
            </a:pPr>
            <a:r>
              <a:rPr lang="tr-TR" dirty="0"/>
              <a:t>Özellikle iyi yönetilmeyen </a:t>
            </a:r>
            <a:r>
              <a:rPr lang="tr-TR" dirty="0" err="1"/>
              <a:t>KOBİlerin</a:t>
            </a:r>
            <a:r>
              <a:rPr lang="tr-TR" dirty="0"/>
              <a:t> faaliyetlerinin birinin ya da bir kaçının kiralanması ya da satılmasıdır.</a:t>
            </a:r>
          </a:p>
          <a:p>
            <a:pPr marL="0" indent="0">
              <a:buNone/>
            </a:pPr>
            <a:r>
              <a:rPr lang="tr-TR" dirty="0" smtClean="0"/>
              <a:t>2-Teknik Girişimcilik</a:t>
            </a:r>
          </a:p>
          <a:p>
            <a:pPr marL="0" indent="0">
              <a:buNone/>
            </a:pPr>
            <a:r>
              <a:rPr lang="tr-TR" dirty="0"/>
              <a:t>	Genellikle yüksel teknolojiye sahip, eğitimleri yüksek, bilgili ve deneyimli girişimcilerin projelerine yapılan yatırımlardır.</a:t>
            </a:r>
          </a:p>
          <a:p>
            <a:pPr marL="0" indent="0">
              <a:buNone/>
            </a:pPr>
            <a:r>
              <a:rPr lang="tr-TR" dirty="0" smtClean="0"/>
              <a:t>3-Stratejik Girişimcilik</a:t>
            </a:r>
          </a:p>
          <a:p>
            <a:pPr marL="0" indent="0">
              <a:buNone/>
            </a:pPr>
            <a:r>
              <a:rPr lang="tr-TR" dirty="0"/>
              <a:t>	Küresel rekabetin artması ile </a:t>
            </a:r>
            <a:r>
              <a:rPr lang="tr-TR" dirty="0" smtClean="0"/>
              <a:t>yaygınlaşmıştır. İşletmeler </a:t>
            </a:r>
            <a:r>
              <a:rPr lang="tr-TR" dirty="0"/>
              <a:t>arasında dayanışma ve kaynak birleştirme faaliyetlerinin genel adıdır/şeklidir</a:t>
            </a:r>
            <a:r>
              <a:rPr lang="tr-TR" dirty="0" smtClean="0"/>
              <a:t>.</a:t>
            </a:r>
          </a:p>
          <a:p>
            <a:pPr marL="0" indent="0">
              <a:buNone/>
            </a:pPr>
            <a:r>
              <a:rPr lang="tr-TR" dirty="0" smtClean="0"/>
              <a:t>*Ortak </a:t>
            </a:r>
            <a:r>
              <a:rPr lang="tr-TR" dirty="0"/>
              <a:t>dağıtım kanallarını kullanma</a:t>
            </a:r>
          </a:p>
          <a:p>
            <a:pPr marL="0" indent="0">
              <a:buNone/>
            </a:pPr>
            <a:r>
              <a:rPr lang="tr-TR" dirty="0" smtClean="0"/>
              <a:t>*Ortak </a:t>
            </a:r>
            <a:r>
              <a:rPr lang="tr-TR" dirty="0"/>
              <a:t>bilgi bankası oluşturma</a:t>
            </a:r>
          </a:p>
          <a:p>
            <a:pPr marL="0" indent="0">
              <a:buNone/>
            </a:pPr>
            <a:r>
              <a:rPr lang="tr-TR" dirty="0" smtClean="0"/>
              <a:t>*Ar-Ge </a:t>
            </a:r>
            <a:r>
              <a:rPr lang="tr-TR" dirty="0"/>
              <a:t>birimlerinin birleştirilmesi</a:t>
            </a:r>
          </a:p>
          <a:p>
            <a:pPr marL="0" indent="0">
              <a:buNone/>
            </a:pPr>
            <a:r>
              <a:rPr lang="tr-TR" dirty="0" smtClean="0"/>
              <a:t>*Ortak </a:t>
            </a:r>
            <a:r>
              <a:rPr lang="tr-TR" dirty="0"/>
              <a:t>Girişimler oluşturma (İş Ortaklıkları)</a:t>
            </a:r>
          </a:p>
          <a:p>
            <a:pPr marL="0" indent="0">
              <a:buNone/>
            </a:pPr>
            <a:r>
              <a:rPr lang="tr-TR" dirty="0" smtClean="0"/>
              <a:t>4-Küresel Girişimcilik</a:t>
            </a:r>
          </a:p>
          <a:p>
            <a:pPr marL="0" indent="0">
              <a:buNone/>
            </a:pPr>
            <a:r>
              <a:rPr lang="tr-TR" dirty="0"/>
              <a:t>	Firmaların ürünlerini sunacakları yeni pazarlar bularak rekabetçi avantaj sağlaması için gerçekleştirdiği faaliyetlerdir.</a:t>
            </a:r>
            <a:endParaRPr lang="tr-TR" dirty="0" smtClean="0"/>
          </a:p>
          <a:p>
            <a:pPr marL="0" indent="0">
              <a:buNone/>
            </a:pPr>
            <a:r>
              <a:rPr lang="tr-TR" dirty="0"/>
              <a:t>	</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5289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7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48672"/>
          </a:xfrm>
        </p:spPr>
        <p:txBody>
          <a:bodyPr>
            <a:normAutofit fontScale="85000" lnSpcReduction="20000"/>
          </a:bodyPr>
          <a:lstStyle/>
          <a:p>
            <a:pPr marL="0" indent="0">
              <a:buNone/>
            </a:pPr>
            <a:r>
              <a:rPr lang="tr-TR" dirty="0"/>
              <a:t>5-Yaratıcı Girişimcilik</a:t>
            </a:r>
          </a:p>
          <a:p>
            <a:pPr marL="0" indent="0">
              <a:buNone/>
            </a:pPr>
            <a:r>
              <a:rPr lang="tr-TR" dirty="0"/>
              <a:t>	Yaratıcı girişimcilik, yeni bir fikir veya buluşu, ya da mevcut olan bir mal veya hizmetin dizayn, fiyat, kalite gibi yönlerden iyileştirilerek pazara sunulmasıdır. </a:t>
            </a:r>
          </a:p>
          <a:p>
            <a:pPr marL="0" indent="0">
              <a:buNone/>
            </a:pPr>
            <a:r>
              <a:rPr lang="tr-TR" dirty="0"/>
              <a:t>	Yaratıcı girişimcilikte mevcut ürünlerde tasarım veya kullanım itibari ile bazı değişiklikler yapılması, hatta, tüketici beklentilerinin de ötesinde mevcut olmayan ürünleri yeni bir fikir veya buluşun pazara sürülmesi şeklinde üreterek, piyasaya sunmak önemlidir</a:t>
            </a:r>
          </a:p>
          <a:p>
            <a:pPr marL="0" indent="0">
              <a:buNone/>
            </a:pPr>
            <a:r>
              <a:rPr lang="tr-TR" dirty="0"/>
              <a:t>	Fırsat girişimciliğinde pazardaki potansiyel fırsatların kollanması ve buna göre yatırımlara girişilmesi , yaratıcı girişimcilikte ise mevcut ürünlerde tasarım veya kullanım itibarı ile bazı değişiklikler yapılması hatta işletmelerin tüketici beklentilerinin de ötesine geçerek mevcut olmayan ürünleri yeni bir fikir veya buluşun pazara sürülmesi şeklinde üreterek müşterilerin kullanımına sunmaları önemli bir ayrıntıdır.</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044377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6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48672"/>
          </a:xfrm>
        </p:spPr>
        <p:txBody>
          <a:bodyPr>
            <a:normAutofit fontScale="92500" lnSpcReduction="20000"/>
          </a:bodyPr>
          <a:lstStyle/>
          <a:p>
            <a:pPr marL="0" indent="0">
              <a:buNone/>
            </a:pPr>
            <a:r>
              <a:rPr lang="tr-TR" dirty="0"/>
              <a:t>6-Fırsat Girişimciliği</a:t>
            </a:r>
          </a:p>
          <a:p>
            <a:pPr marL="0" indent="0">
              <a:buNone/>
            </a:pPr>
            <a:r>
              <a:rPr lang="tr-TR" dirty="0"/>
              <a:t>	Fırsat girişimciliği temelde, pazardaki mevcut fırsatları görerek ya da potansiyel fırsatları sezinleyerek, mevcut olan bir mal veya hizmeti pazara sunmaktır.</a:t>
            </a:r>
          </a:p>
          <a:p>
            <a:pPr marL="0" indent="0">
              <a:buNone/>
            </a:pPr>
            <a:r>
              <a:rPr lang="tr-TR" dirty="0"/>
              <a:t>	Girişimci, geleceğe ait öngörülerde bulunarak, doğabilecek fırsatları kollar ve karlı olabilecek alanlara yatırım yapar. </a:t>
            </a:r>
          </a:p>
          <a:p>
            <a:pPr marL="0" indent="0">
              <a:buNone/>
            </a:pPr>
            <a:r>
              <a:rPr lang="tr-TR" dirty="0"/>
              <a:t>	Bu tür girişimcilik, pazardaki fırsatları değerlendirebilecek görüş açısına ve kar edebilecek biçimde </a:t>
            </a:r>
            <a:r>
              <a:rPr lang="tr-TR" dirty="0" smtClean="0"/>
              <a:t>kaynakları </a:t>
            </a:r>
            <a:r>
              <a:rPr lang="tr-TR" dirty="0"/>
              <a:t>organize ederek, organizasyon yeteneğini gerektirir.</a:t>
            </a:r>
          </a:p>
          <a:p>
            <a:pPr marL="0" indent="0">
              <a:buNone/>
            </a:pPr>
            <a:r>
              <a:rPr lang="tr-TR" dirty="0"/>
              <a:t>	Fırsat girişimciliğinde pazardaki potansiyel fırsatların kollanması ve buna göre yatırımlara girilmesi önemlidir. </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154155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363272" cy="6264696"/>
          </a:xfrm>
        </p:spPr>
        <p:txBody>
          <a:bodyPr>
            <a:noAutofit/>
          </a:bodyPr>
          <a:lstStyle/>
          <a:p>
            <a:pPr marL="0" indent="0">
              <a:buNone/>
            </a:pPr>
            <a:r>
              <a:rPr lang="tr-TR" sz="1550" dirty="0"/>
              <a:t>7-Takipçi Girişimcilik/Kopyacı Girişimcilik (Bilgisiz ve bilinçsiz) ,Taklitçi</a:t>
            </a:r>
          </a:p>
          <a:p>
            <a:pPr marL="0" indent="0">
              <a:buNone/>
            </a:pPr>
            <a:r>
              <a:rPr lang="tr-TR" sz="1550" dirty="0"/>
              <a:t>	Piyasadaki gelişmeleri izlemekle yetinen, bu gelişmelere göre davranan, yenilik yapan girişimcilerin yolundan gitmeyi içeren girişimcilik türüdür. Bu girişimcilik türünde girişimcilerin yeni girişimcileri izlemekle yetindikleri görülmektedir. Fakat girişimciliğin dinamik yapısı nedeniyle roller her an değişmektedir. </a:t>
            </a:r>
            <a:r>
              <a:rPr lang="tr-TR" sz="1550" dirty="0" smtClean="0"/>
              <a:t>Başlangıçta </a:t>
            </a:r>
            <a:r>
              <a:rPr lang="tr-TR" sz="1550" dirty="0"/>
              <a:t>dinamik bir hareket yeteneği kazanan yenilikçi bir girişimci zamanla takipçi bir girişimci haline gelebildiği gibi zamanla takipçi bir girişimcinin yenilikçi bir girişimci durumuna gelmesi de </a:t>
            </a:r>
            <a:r>
              <a:rPr lang="tr-TR" sz="1550" dirty="0" smtClean="0"/>
              <a:t>söz konusudur.</a:t>
            </a:r>
          </a:p>
          <a:p>
            <a:pPr marL="0" indent="0">
              <a:buNone/>
            </a:pPr>
            <a:r>
              <a:rPr lang="tr-TR" sz="1550" dirty="0"/>
              <a:t>	Bilişimci girişimciliğin gereği gibi uygulanamaması durumunda buna karşıt terimlerle ifade edilebilecek değişik girişimci türleri söz konusu olabilir. Bunlardan birisi, eksik veya yanlış bilgi ile girişimciliğe yönelme anlamında bilgisiz girişimcilik olarak isimlendirilebilir. </a:t>
            </a:r>
          </a:p>
          <a:p>
            <a:pPr marL="0" indent="0">
              <a:buNone/>
            </a:pPr>
            <a:r>
              <a:rPr lang="tr-TR" sz="1550" dirty="0"/>
              <a:t>	İş alanlarının ve sektörlerin artan bilgi gereksinimine cevap verebilecek bilgi donanımına sahip olmamayı ifade eder.</a:t>
            </a:r>
          </a:p>
          <a:p>
            <a:pPr marL="0" indent="0">
              <a:buNone/>
            </a:pPr>
            <a:r>
              <a:rPr lang="tr-TR" sz="1550" dirty="0"/>
              <a:t>	Çevresinden gördüğü kadarıyla, onların faaliyetlerini taklit ederek girişimcilikte bulunmaktır. Bu tür girişimcilik için kopyacı girişimcilik terimi kullanılabilir.</a:t>
            </a:r>
          </a:p>
          <a:p>
            <a:pPr marL="0" indent="0">
              <a:buNone/>
            </a:pPr>
            <a:r>
              <a:rPr lang="tr-TR" sz="1550" dirty="0" smtClean="0"/>
              <a:t>8-Kamu Girişimciliği</a:t>
            </a:r>
          </a:p>
          <a:p>
            <a:pPr marL="0" indent="0">
              <a:buNone/>
            </a:pPr>
            <a:r>
              <a:rPr lang="tr-TR" sz="1550" dirty="0" smtClean="0"/>
              <a:t>	 </a:t>
            </a:r>
            <a:r>
              <a:rPr lang="tr-TR" sz="1550" dirty="0"/>
              <a:t>Kamusal problemlerin çözümünde kullanılan insan gücü ve maddi kaynakların kullanımında ve yönetimindeki etkin bir yöntemdir</a:t>
            </a:r>
            <a:r>
              <a:rPr lang="tr-TR" sz="1550" dirty="0" smtClean="0"/>
              <a:t>.</a:t>
            </a:r>
          </a:p>
          <a:p>
            <a:pPr marL="0" indent="0">
              <a:buNone/>
            </a:pPr>
            <a:r>
              <a:rPr lang="tr-TR" sz="1550" dirty="0" smtClean="0"/>
              <a:t>	Daha </a:t>
            </a:r>
            <a:r>
              <a:rPr lang="tr-TR" sz="1550" dirty="0"/>
              <a:t>az bürokrasi, daha fazla esneklik, daha fazla yenilikçilik, daha fazla </a:t>
            </a:r>
            <a:r>
              <a:rPr lang="tr-TR" sz="1550" dirty="0" smtClean="0"/>
              <a:t>rekabet gücü kamu girişimciliği geliştirilebilir</a:t>
            </a:r>
            <a:r>
              <a:rPr lang="tr-TR" sz="1550" dirty="0" smtClean="0"/>
              <a:t>.</a:t>
            </a:r>
          </a:p>
          <a:p>
            <a:pPr marL="0" indent="0">
              <a:buNone/>
            </a:pPr>
            <a:endParaRPr lang="tr-TR" sz="1550" dirty="0" smtClean="0">
              <a:solidFill>
                <a:srgbClr val="FF0000"/>
              </a:solidFill>
            </a:endParaRPr>
          </a:p>
          <a:p>
            <a:pPr marL="0" indent="0">
              <a:buNone/>
            </a:pPr>
            <a:r>
              <a:rPr lang="tr-TR" sz="1550" dirty="0">
                <a:solidFill>
                  <a:srgbClr val="FF0000"/>
                </a:solidFill>
              </a:rPr>
              <a:t>*</a:t>
            </a:r>
            <a:r>
              <a:rPr lang="tr-TR" sz="1550" dirty="0" err="1" smtClean="0">
                <a:solidFill>
                  <a:srgbClr val="FF0000"/>
                </a:solidFill>
              </a:rPr>
              <a:t>Register</a:t>
            </a:r>
            <a:r>
              <a:rPr lang="tr-TR" sz="1550" dirty="0" smtClean="0">
                <a:solidFill>
                  <a:srgbClr val="FF0000"/>
                </a:solidFill>
              </a:rPr>
              <a:t> (</a:t>
            </a:r>
            <a:r>
              <a:rPr lang="tr-TR" sz="1550" dirty="0">
                <a:solidFill>
                  <a:srgbClr val="FF0000"/>
                </a:solidFill>
              </a:rPr>
              <a:t>R</a:t>
            </a:r>
            <a:r>
              <a:rPr lang="tr-TR" sz="1550" dirty="0"/>
              <a:t>): "Tescillidir" anlamında mal ve hizmetlerde marka yanında kullanılmaktadır.</a:t>
            </a:r>
          </a:p>
          <a:p>
            <a:pPr marL="0" indent="0">
              <a:buNone/>
            </a:pPr>
            <a:r>
              <a:rPr lang="tr-TR" sz="1550" dirty="0" smtClean="0">
                <a:solidFill>
                  <a:srgbClr val="FF0000"/>
                </a:solidFill>
              </a:rPr>
              <a:t>*</a:t>
            </a:r>
            <a:r>
              <a:rPr lang="tr-TR" sz="1550" dirty="0" err="1" smtClean="0">
                <a:solidFill>
                  <a:srgbClr val="FF0000"/>
                </a:solidFill>
              </a:rPr>
              <a:t>Trade</a:t>
            </a:r>
            <a:r>
              <a:rPr lang="tr-TR" sz="1550" dirty="0" smtClean="0">
                <a:solidFill>
                  <a:srgbClr val="FF0000"/>
                </a:solidFill>
              </a:rPr>
              <a:t> Mark (TM</a:t>
            </a:r>
            <a:r>
              <a:rPr lang="tr-TR" sz="1550" dirty="0">
                <a:solidFill>
                  <a:srgbClr val="FF0000"/>
                </a:solidFill>
              </a:rPr>
              <a:t>): </a:t>
            </a:r>
            <a:r>
              <a:rPr lang="tr-TR" sz="1550" dirty="0"/>
              <a:t>"Ticari Marka" anlamına gelmektedir. Tescil başvurusu yapılmış ve henüz tescil edilerek marka tescil belgesine bağlanmamış markalar için kullanılmaktadır.</a:t>
            </a:r>
            <a:endParaRPr lang="tr-TR" sz="1550" dirty="0"/>
          </a:p>
          <a:p>
            <a:pPr marL="0" indent="0">
              <a:buNone/>
            </a:pPr>
            <a:r>
              <a:rPr lang="tr-TR" sz="1550" dirty="0" smtClean="0">
                <a:solidFill>
                  <a:srgbClr val="C00000"/>
                </a:solidFill>
              </a:rPr>
              <a:t>*</a:t>
            </a:r>
            <a:r>
              <a:rPr lang="tr-TR" sz="1550" dirty="0" err="1" smtClean="0">
                <a:solidFill>
                  <a:srgbClr val="C00000"/>
                </a:solidFill>
              </a:rPr>
              <a:t>Copyright</a:t>
            </a:r>
            <a:r>
              <a:rPr lang="tr-TR" sz="1550" dirty="0" smtClean="0">
                <a:solidFill>
                  <a:srgbClr val="C00000"/>
                </a:solidFill>
              </a:rPr>
              <a:t> (C)</a:t>
            </a:r>
            <a:r>
              <a:rPr lang="tr-TR" sz="1550" dirty="0"/>
              <a:t>: "Telif Hakkı" anlamında kullanılmaktadır.</a:t>
            </a:r>
            <a:endParaRPr lang="tr-TR" sz="1550"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87363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6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92688"/>
          </a:xfrm>
        </p:spPr>
        <p:txBody>
          <a:bodyPr>
            <a:normAutofit fontScale="70000" lnSpcReduction="20000"/>
          </a:bodyPr>
          <a:lstStyle/>
          <a:p>
            <a:pPr marL="0" indent="0">
              <a:buNone/>
            </a:pPr>
            <a:r>
              <a:rPr lang="tr-TR" dirty="0"/>
              <a:t>9-Akademik </a:t>
            </a:r>
            <a:r>
              <a:rPr lang="tr-TR" dirty="0" smtClean="0"/>
              <a:t>Girişimcilik</a:t>
            </a:r>
          </a:p>
          <a:p>
            <a:pPr marL="0" indent="0">
              <a:buNone/>
            </a:pPr>
            <a:r>
              <a:rPr lang="tr-TR" dirty="0" smtClean="0"/>
              <a:t>	Üniversitelerin </a:t>
            </a:r>
            <a:r>
              <a:rPr lang="tr-TR" dirty="0"/>
              <a:t>geleneksel anlayıştaki eğitim ve öğretimlerinin yanına üniversiteden sanayiye teknoloji transferini gerçekleştirmeleridir.</a:t>
            </a:r>
          </a:p>
          <a:p>
            <a:pPr marL="0" indent="0">
              <a:buNone/>
            </a:pPr>
            <a:r>
              <a:rPr lang="tr-TR" dirty="0" smtClean="0"/>
              <a:t>	Üniversitelerdeki </a:t>
            </a:r>
            <a:r>
              <a:rPr lang="tr-TR" dirty="0"/>
              <a:t>bilimsel gücün ticari uygulamalara dönüşmesidir.</a:t>
            </a:r>
          </a:p>
          <a:p>
            <a:pPr marL="0" indent="0">
              <a:buNone/>
            </a:pPr>
            <a:r>
              <a:rPr lang="tr-TR" dirty="0" smtClean="0"/>
              <a:t>10-Eko-girişimcilik</a:t>
            </a:r>
          </a:p>
          <a:p>
            <a:pPr marL="0" indent="0">
              <a:buNone/>
            </a:pPr>
            <a:r>
              <a:rPr lang="tr-TR" dirty="0"/>
              <a:t>	Çevresel sorunlara çözüm bularak sorunların içindeki fırsatları ortaya çıkaran bir girişimciliktir</a:t>
            </a:r>
            <a:r>
              <a:rPr lang="tr-TR" dirty="0" smtClean="0"/>
              <a:t>.</a:t>
            </a:r>
          </a:p>
          <a:p>
            <a:pPr marL="0" indent="0">
              <a:buNone/>
            </a:pPr>
            <a:r>
              <a:rPr lang="tr-TR" dirty="0"/>
              <a:t>	Rio karnavalında bira kutularını sokağa atmak yerine getirilmesi karşılığında metro bileti verilmiştir.</a:t>
            </a:r>
          </a:p>
          <a:p>
            <a:pPr marL="0" indent="0">
              <a:buNone/>
            </a:pPr>
            <a:r>
              <a:rPr lang="tr-TR" dirty="0"/>
              <a:t>11-Sosyal </a:t>
            </a:r>
            <a:r>
              <a:rPr lang="tr-TR" dirty="0" smtClean="0"/>
              <a:t>Girişimcilik</a:t>
            </a:r>
          </a:p>
          <a:p>
            <a:pPr marL="0" indent="0">
              <a:buNone/>
            </a:pPr>
            <a:r>
              <a:rPr lang="tr-TR" dirty="0"/>
              <a:t>	Ticari hedeflerin dışında yaşamlarını toplumsal sorunların çözümüne de </a:t>
            </a:r>
            <a:r>
              <a:rPr lang="tr-TR" dirty="0" smtClean="0"/>
              <a:t>adayan </a:t>
            </a:r>
            <a:r>
              <a:rPr lang="tr-TR" dirty="0"/>
              <a:t>girişimcilerin faaliyetleri ile ortaya çıkar</a:t>
            </a:r>
            <a:r>
              <a:rPr lang="tr-TR" dirty="0" smtClean="0"/>
              <a:t>.</a:t>
            </a:r>
          </a:p>
          <a:p>
            <a:pPr marL="0" indent="0">
              <a:buNone/>
            </a:pPr>
            <a:r>
              <a:rPr lang="tr-TR" dirty="0"/>
              <a:t>	Çevre, eğitim, sağlık vb. alanlarda ortaya çıkabilirler</a:t>
            </a:r>
            <a:r>
              <a:rPr lang="tr-TR" dirty="0" smtClean="0"/>
              <a:t>.</a:t>
            </a:r>
          </a:p>
          <a:p>
            <a:pPr marL="0" indent="0">
              <a:buNone/>
            </a:pPr>
            <a:r>
              <a:rPr lang="tr-TR" dirty="0"/>
              <a:t>	Kullanılmayan kitapların internetten satışı ile ortaya çıktı.</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491814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5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fontScale="62500" lnSpcReduction="20000"/>
          </a:bodyPr>
          <a:lstStyle/>
          <a:p>
            <a:pPr marL="0" indent="0">
              <a:buNone/>
            </a:pPr>
            <a:r>
              <a:rPr lang="tr-TR" dirty="0"/>
              <a:t>12-İçgirişimcilik</a:t>
            </a:r>
          </a:p>
          <a:p>
            <a:pPr marL="0" indent="0">
              <a:buNone/>
            </a:pPr>
            <a:r>
              <a:rPr lang="tr-TR" dirty="0"/>
              <a:t>	Faaliyet halindeki organizasyonlardaki girişimcilik olarak ele alınan iç girişimcilik;  </a:t>
            </a:r>
            <a:r>
              <a:rPr lang="tr-TR" dirty="0" err="1"/>
              <a:t>organizasyonel</a:t>
            </a:r>
            <a:r>
              <a:rPr lang="tr-TR" dirty="0"/>
              <a:t> ve genel ekonomik gelişmede çok önemli bir dinamik unsur olarak değerlendirilmektedir. İç girişimciliğin önemi, işletmeleri gerek karlılık gerekse ekonomik büyüme bakımından yeniden canlandırması ve performanslarını iyileştirmesinde yatmaktadır. </a:t>
            </a:r>
          </a:p>
          <a:p>
            <a:pPr marL="0" indent="0">
              <a:buNone/>
            </a:pPr>
            <a:r>
              <a:rPr lang="tr-TR" dirty="0"/>
              <a:t>	İç girişimcilik (</a:t>
            </a:r>
            <a:r>
              <a:rPr lang="tr-TR" dirty="0" err="1"/>
              <a:t>intrapreneurship</a:t>
            </a:r>
            <a:r>
              <a:rPr lang="tr-TR" dirty="0"/>
              <a:t>); kurulu bir düzende ve işleyen bir yapıda, tüm insan kaynakları tarafından sürdürülen girişim yaklaşımıdır.</a:t>
            </a:r>
          </a:p>
          <a:p>
            <a:pPr marL="0" indent="0">
              <a:buNone/>
            </a:pPr>
            <a:r>
              <a:rPr lang="tr-TR" dirty="0"/>
              <a:t>	Genel Müdür’den Genel </a:t>
            </a:r>
            <a:r>
              <a:rPr lang="tr-TR" dirty="0" err="1"/>
              <a:t>Hizmetli’ye</a:t>
            </a:r>
            <a:r>
              <a:rPr lang="tr-TR" dirty="0"/>
              <a:t> yayılan yelpazede,” yaratıcılık-yenilikçilik açılımlı değer yaratma ve fayda sağlama </a:t>
            </a:r>
            <a:r>
              <a:rPr lang="tr-TR" dirty="0" err="1"/>
              <a:t>süreci”dir</a:t>
            </a:r>
            <a:r>
              <a:rPr lang="tr-TR" dirty="0" smtClean="0"/>
              <a:t>.</a:t>
            </a:r>
          </a:p>
          <a:p>
            <a:pPr marL="0" indent="0">
              <a:buNone/>
            </a:pPr>
            <a:r>
              <a:rPr lang="tr-TR" dirty="0"/>
              <a:t>	İç girişimcilik; özünde, “Kurum İçi Açık </a:t>
            </a:r>
            <a:r>
              <a:rPr lang="tr-TR" dirty="0" err="1"/>
              <a:t>İnovasyon</a:t>
            </a:r>
            <a:r>
              <a:rPr lang="tr-TR" dirty="0"/>
              <a:t>” yaklaşımıdır. Diğer bir anlatımla, kurum insan kaynaklarının </a:t>
            </a:r>
            <a:r>
              <a:rPr lang="tr-TR" dirty="0" err="1"/>
              <a:t>inovasyon</a:t>
            </a:r>
            <a:r>
              <a:rPr lang="tr-TR" dirty="0"/>
              <a:t> yetkinliğinin -“</a:t>
            </a:r>
            <a:r>
              <a:rPr lang="tr-TR" dirty="0" err="1"/>
              <a:t>sinerjik</a:t>
            </a:r>
            <a:r>
              <a:rPr lang="tr-TR" dirty="0"/>
              <a:t>” biçimde- eklemlenmesidir.</a:t>
            </a:r>
          </a:p>
          <a:p>
            <a:pPr marL="0" indent="0">
              <a:buNone/>
            </a:pPr>
            <a:r>
              <a:rPr lang="tr-TR" dirty="0" smtClean="0"/>
              <a:t>13-Kurumsal Girişimcilik</a:t>
            </a:r>
          </a:p>
          <a:p>
            <a:pPr marL="0" indent="0">
              <a:buNone/>
            </a:pPr>
            <a:r>
              <a:rPr lang="tr-TR" dirty="0"/>
              <a:t>	Orta ve büyük ölçekteki işletmelerin gösterdiği girişimci davranışıdır</a:t>
            </a:r>
            <a:r>
              <a:rPr lang="tr-TR" dirty="0" smtClean="0"/>
              <a:t>.</a:t>
            </a:r>
          </a:p>
          <a:p>
            <a:pPr marL="0" indent="0">
              <a:buNone/>
            </a:pPr>
            <a:r>
              <a:rPr lang="tr-TR" dirty="0" smtClean="0"/>
              <a:t>	Yeni </a:t>
            </a:r>
            <a:r>
              <a:rPr lang="tr-TR" dirty="0"/>
              <a:t>pazarlara girme, yeni yatırımlarda bulunma, yenilik </a:t>
            </a:r>
            <a:r>
              <a:rPr lang="tr-TR" dirty="0" smtClean="0"/>
              <a:t>yapma.</a:t>
            </a:r>
          </a:p>
          <a:p>
            <a:pPr marL="0" indent="0">
              <a:buNone/>
            </a:pPr>
            <a:r>
              <a:rPr lang="tr-TR" dirty="0" smtClean="0"/>
              <a:t>14-Firma Girişimciliği</a:t>
            </a:r>
          </a:p>
          <a:p>
            <a:pPr marL="0" indent="0">
              <a:buNone/>
            </a:pPr>
            <a:r>
              <a:rPr lang="tr-TR" dirty="0"/>
              <a:t>	Örgütler çevreleri ile uyum sağlayarak rekabet avantajı elde etmeyi </a:t>
            </a:r>
            <a:r>
              <a:rPr lang="tr-TR" dirty="0" smtClean="0"/>
              <a:t>amaçlarlar.</a:t>
            </a:r>
          </a:p>
          <a:p>
            <a:pPr marL="0" indent="0">
              <a:buNone/>
            </a:pPr>
            <a:r>
              <a:rPr lang="tr-TR" dirty="0"/>
              <a:t>	Fırsatların peşinde koşmanın takipçi stratejiye oranla daha başarılı olduğu gözlenmektedir.</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454113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5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315</Words>
  <Application>Microsoft Office PowerPoint</Application>
  <PresentationFormat>Ekran Gösterisi (4:3)</PresentationFormat>
  <Paragraphs>169</Paragraphs>
  <Slides>17</Slides>
  <Notes>1</Notes>
  <HiddenSlides>0</HiddenSlides>
  <MMClips>16</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17</vt:i4>
      </vt:variant>
    </vt:vector>
  </HeadingPairs>
  <TitlesOfParts>
    <vt:vector size="20"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seyitAliçelik</cp:lastModifiedBy>
  <cp:revision>31</cp:revision>
  <dcterms:created xsi:type="dcterms:W3CDTF">2020-10-31T18:32:05Z</dcterms:created>
  <dcterms:modified xsi:type="dcterms:W3CDTF">2022-11-01T09:02:33Z</dcterms:modified>
</cp:coreProperties>
</file>